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64" r:id="rId3"/>
    <p:sldId id="263" r:id="rId4"/>
    <p:sldId id="261" r:id="rId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1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407" autoAdjust="0"/>
    <p:restoredTop sz="80626" autoAdjust="0"/>
  </p:normalViewPr>
  <p:slideViewPr>
    <p:cSldViewPr snapToGrid="0">
      <p:cViewPr varScale="1">
        <p:scale>
          <a:sx n="92" d="100"/>
          <a:sy n="92" d="100"/>
        </p:scale>
        <p:origin x="680"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B3F1F-F08D-5E40-A4CB-08A0A0E4F129}" type="datetimeFigureOut">
              <a:rPr lang="fr-FR" smtClean="0"/>
              <a:pPr/>
              <a:t>06/10/2021</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FAA2A-D0AD-3A48-ADDB-7D5C4BB8AE2F}" type="slidenum">
              <a:rPr lang="fr-FR" smtClean="0"/>
              <a:pPr/>
              <a:t>‹N°›</a:t>
            </a:fld>
            <a:endParaRPr lang="fr-FR" dirty="0"/>
          </a:p>
        </p:txBody>
      </p:sp>
    </p:spTree>
    <p:extLst>
      <p:ext uri="{BB962C8B-B14F-4D97-AF65-F5344CB8AC3E}">
        <p14:creationId xmlns:p14="http://schemas.microsoft.com/office/powerpoint/2010/main" val="196589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Je m’appelle Etienne </a:t>
            </a:r>
            <a:r>
              <a:rPr lang="fr-FR" dirty="0" err="1"/>
              <a:t>Allart</a:t>
            </a:r>
            <a:r>
              <a:rPr lang="fr-FR" dirty="0"/>
              <a:t>, je suis praticien hospitalier dans le service de rééducation neurologique </a:t>
            </a:r>
            <a:r>
              <a:rPr lang="fr-FR" dirty="0" err="1"/>
              <a:t>Cérébrolésion</a:t>
            </a:r>
            <a:r>
              <a:rPr lang="fr-FR" dirty="0"/>
              <a:t> au CHU de Lille, et remercie vivement la SOFMER de soutenir mon projet de mobilité autour de la </a:t>
            </a:r>
            <a:r>
              <a:rPr lang="fr-FR" sz="1200" b="1" i="1" kern="1200" dirty="0">
                <a:solidFill>
                  <a:srgbClr val="7030A0"/>
                </a:solidFill>
                <a:latin typeface="+mn-lt"/>
                <a:ea typeface="+mn-ea"/>
                <a:cs typeface="+mn-cs"/>
              </a:rPr>
              <a:t>Place des déconnexions cérébrales dans la prédiction de l’atteinte des fonctions exécutives et de l’attention spatiale à la phase subaiguë post-AVC </a:t>
            </a:r>
          </a:p>
          <a:p>
            <a:endParaRPr lang="fr-FR" dirty="0"/>
          </a:p>
        </p:txBody>
      </p:sp>
      <p:sp>
        <p:nvSpPr>
          <p:cNvPr id="4" name="Espace réservé du numéro de diapositive 3"/>
          <p:cNvSpPr>
            <a:spLocks noGrp="1"/>
          </p:cNvSpPr>
          <p:nvPr>
            <p:ph type="sldNum" sz="quarter" idx="10"/>
          </p:nvPr>
        </p:nvSpPr>
        <p:spPr/>
        <p:txBody>
          <a:bodyPr/>
          <a:lstStyle/>
          <a:p>
            <a:fld id="{3AFFAA2A-D0AD-3A48-ADDB-7D5C4BB8AE2F}" type="slidenum">
              <a:rPr lang="fr-FR" smtClean="0"/>
              <a:pPr/>
              <a:t>1</a:t>
            </a:fld>
            <a:endParaRPr lang="fr-FR" dirty="0"/>
          </a:p>
        </p:txBody>
      </p:sp>
    </p:spTree>
    <p:extLst>
      <p:ext uri="{BB962C8B-B14F-4D97-AF65-F5344CB8AC3E}">
        <p14:creationId xmlns:p14="http://schemas.microsoft.com/office/powerpoint/2010/main" val="1182069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des défis majeurs en </a:t>
            </a:r>
            <a:r>
              <a:rPr lang="fr-FR" dirty="0" err="1"/>
              <a:t>neurorééducation</a:t>
            </a:r>
            <a:r>
              <a:rPr lang="fr-FR" dirty="0"/>
              <a:t> est de faire le lien entre la lésion et les conséquences qu’elle entraine, pour mieux comprendre les mécanismes de survenue de ces conséquences et pour mieux les prédire afin de mieux évaluer le risque et donc adapter l’évaluation, les prises en charge et le parcours des personnes </a:t>
            </a:r>
            <a:r>
              <a:rPr lang="fr-FR" dirty="0" err="1"/>
              <a:t>cérébrolésées</a:t>
            </a:r>
            <a:r>
              <a:rPr lang="fr-FR" dirty="0"/>
              <a:t>.</a:t>
            </a:r>
          </a:p>
          <a:p>
            <a:r>
              <a:rPr lang="fr-FR" dirty="0"/>
              <a:t>On sait désormais que les conséquences d’une lésion ne sont pas limités à cette seule lésion mais sont le fruits de troubles de connectivité au sein de réseaux et de réseaux entre eux.</a:t>
            </a:r>
          </a:p>
          <a:p>
            <a:r>
              <a:rPr lang="fr-FR" dirty="0"/>
              <a:t>Cette connectivité peut être évaluée par de nombreuses techniques souvent complexes</a:t>
            </a:r>
          </a:p>
          <a:p>
            <a:endParaRPr lang="fr-FR" dirty="0"/>
          </a:p>
          <a:p>
            <a:r>
              <a:rPr lang="fr-FR" dirty="0"/>
              <a:t>Une alternative est d’utiliser l’imagerie par résonance magnétique du soin courant, d’en extraire la lésion après avoir normalisé les images dans un référentiel commun, et de la projeter sur un atlas du </a:t>
            </a:r>
            <a:r>
              <a:rPr lang="fr-FR" dirty="0" err="1"/>
              <a:t>connectome</a:t>
            </a:r>
            <a:r>
              <a:rPr lang="fr-FR" dirty="0"/>
              <a:t> </a:t>
            </a:r>
            <a:r>
              <a:rPr lang="fr-FR" dirty="0" err="1"/>
              <a:t>stucturel</a:t>
            </a:r>
            <a:r>
              <a:rPr lang="fr-FR" dirty="0"/>
              <a:t> bien défini chez le sujet sain. On arrive alors à prédire, à partir de la lésion, la probabilité de déconnexion sur les différents faisceaux, ce qui permet ensuite d’établir un modèle de prédiction des déficiences.</a:t>
            </a:r>
          </a:p>
        </p:txBody>
      </p:sp>
      <p:sp>
        <p:nvSpPr>
          <p:cNvPr id="4" name="Espace réservé du numéro de diapositive 3"/>
          <p:cNvSpPr>
            <a:spLocks noGrp="1"/>
          </p:cNvSpPr>
          <p:nvPr>
            <p:ph type="sldNum" sz="quarter" idx="10"/>
          </p:nvPr>
        </p:nvSpPr>
        <p:spPr/>
        <p:txBody>
          <a:bodyPr/>
          <a:lstStyle/>
          <a:p>
            <a:fld id="{3AFFAA2A-D0AD-3A48-ADDB-7D5C4BB8AE2F}" type="slidenum">
              <a:rPr lang="fr-FR" smtClean="0"/>
              <a:pPr/>
              <a:t>2</a:t>
            </a:fld>
            <a:endParaRPr lang="fr-FR" dirty="0"/>
          </a:p>
        </p:txBody>
      </p:sp>
    </p:spTree>
    <p:extLst>
      <p:ext uri="{BB962C8B-B14F-4D97-AF65-F5344CB8AC3E}">
        <p14:creationId xmlns:p14="http://schemas.microsoft.com/office/powerpoint/2010/main" val="133769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Voilà le cœur de mon projet qui fusionnera les données de 4 cohortes ou bases de données française (Rennes, Grenoble, deux à Lille), soit aux alentours de 400 à 500 patients. Ce projet sera mené à Bordeaux au sein du Groupement en Imagerie </a:t>
            </a:r>
            <a:r>
              <a:rPr lang="fr-FR" dirty="0" err="1"/>
              <a:t>Neurofonctionnelle</a:t>
            </a:r>
            <a:r>
              <a:rPr lang="fr-FR" dirty="0"/>
              <a:t>, équipe de l’unité CNRS de l’institut des maladies neurodégénératives.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nous intéresserons d’abord à la négligence spatiale unilatérale et aux fonctions exécutives</a:t>
            </a:r>
          </a:p>
          <a:p>
            <a:r>
              <a:rPr lang="fr-FR" dirty="0"/>
              <a:t>A partir des lésions, nous établirons pour chaque sujet des cartes de déconnexion qui décrivent la probabilité que la lésion induise une déconnexion au sein des </a:t>
            </a:r>
            <a:r>
              <a:rPr lang="fr-FR" dirty="0" err="1"/>
              <a:t>voxels</a:t>
            </a:r>
            <a:r>
              <a:rPr lang="fr-FR" dirty="0"/>
              <a:t> (et ce à partir des données du </a:t>
            </a:r>
            <a:r>
              <a:rPr lang="fr-FR" dirty="0" err="1"/>
              <a:t>connectome</a:t>
            </a:r>
            <a:r>
              <a:rPr lang="fr-FR" dirty="0"/>
              <a:t> normal), puis un modèle de prédiction sera calculé à partir d’une régression </a:t>
            </a:r>
            <a:r>
              <a:rPr lang="fr-FR" dirty="0" err="1"/>
              <a:t>hiéarchique</a:t>
            </a:r>
            <a:r>
              <a:rPr lang="fr-FR" dirty="0"/>
              <a:t>. Il s’agit bien de passer d’une prédiction basée sur la lésion à une prédiction basée sur un profil de déconnexion.</a:t>
            </a:r>
          </a:p>
          <a:p>
            <a:endParaRPr lang="fr-FR" dirty="0"/>
          </a:p>
          <a:p>
            <a:r>
              <a:rPr lang="fr-FR" dirty="0"/>
              <a:t>Les résultats attendus sont une amélioration de la prédiction des troubles cognitifs induits par la lésion, un développement potentiel vers des outils d’intelligence </a:t>
            </a:r>
            <a:r>
              <a:rPr lang="fr-FR" dirty="0" err="1"/>
              <a:t>articficielle</a:t>
            </a:r>
            <a:r>
              <a:rPr lang="fr-FR" dirty="0"/>
              <a:t>, et plus concrètement en fin d’année prochaine la mise à disposition d’une solution libre d’accès </a:t>
            </a:r>
            <a:r>
              <a:rPr lang="fr-FR" sz="1200" b="1" dirty="0">
                <a:solidFill>
                  <a:srgbClr val="0070C0"/>
                </a:solidFill>
              </a:rPr>
              <a:t>d’aide à la stratification du risque d’occurrence de troubles cognitifs utilisable en clinique sur la base de l’imagerie réalisée en soins courant.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3AFFAA2A-D0AD-3A48-ADDB-7D5C4BB8AE2F}" type="slidenum">
              <a:rPr lang="fr-FR" smtClean="0"/>
              <a:pPr/>
              <a:t>3</a:t>
            </a:fld>
            <a:endParaRPr lang="fr-FR" dirty="0"/>
          </a:p>
        </p:txBody>
      </p:sp>
    </p:spTree>
    <p:extLst>
      <p:ext uri="{BB962C8B-B14F-4D97-AF65-F5344CB8AC3E}">
        <p14:creationId xmlns:p14="http://schemas.microsoft.com/office/powerpoint/2010/main" val="301027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AFFAA2A-D0AD-3A48-ADDB-7D5C4BB8AE2F}" type="slidenum">
              <a:rPr lang="fr-FR" smtClean="0"/>
              <a:pPr/>
              <a:t>4</a:t>
            </a:fld>
            <a:endParaRPr lang="fr-FR" dirty="0"/>
          </a:p>
        </p:txBody>
      </p:sp>
    </p:spTree>
    <p:extLst>
      <p:ext uri="{BB962C8B-B14F-4D97-AF65-F5344CB8AC3E}">
        <p14:creationId xmlns:p14="http://schemas.microsoft.com/office/powerpoint/2010/main" val="118206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425A6-190E-4406-B3C3-6175AA16D50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3BBBF1A-47F3-464A-ACB3-73ADDD900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A4FA7D7B-8CA1-4F3D-A4BE-8446739118E8}"/>
              </a:ext>
            </a:extLst>
          </p:cNvPr>
          <p:cNvSpPr>
            <a:spLocks noGrp="1"/>
          </p:cNvSpPr>
          <p:nvPr>
            <p:ph type="dt" sz="half" idx="10"/>
          </p:nvPr>
        </p:nvSpPr>
        <p:spPr/>
        <p:txBody>
          <a:bodyPr/>
          <a:lstStyle/>
          <a:p>
            <a:fld id="{6DF14D20-F5C9-40B0-9EA9-71B1BC660234}" type="datetime1">
              <a:rPr lang="fr-FR" smtClean="0"/>
              <a:pPr/>
              <a:t>06/10/2021</a:t>
            </a:fld>
            <a:endParaRPr lang="fr-FR" dirty="0"/>
          </a:p>
        </p:txBody>
      </p:sp>
      <p:sp>
        <p:nvSpPr>
          <p:cNvPr id="5" name="Espace réservé du pied de page 4">
            <a:extLst>
              <a:ext uri="{FF2B5EF4-FFF2-40B4-BE49-F238E27FC236}">
                <a16:creationId xmlns:a16="http://schemas.microsoft.com/office/drawing/2014/main" id="{07C7B4B5-AE78-49DF-BB7D-DE13FF4D464D}"/>
              </a:ext>
            </a:extLst>
          </p:cNvPr>
          <p:cNvSpPr>
            <a:spLocks noGrp="1"/>
          </p:cNvSpPr>
          <p:nvPr>
            <p:ph type="ftr" sz="quarter" idx="11"/>
          </p:nvPr>
        </p:nvSpPr>
        <p:spPr/>
        <p:txBody>
          <a:bodyPr/>
          <a:lstStyle/>
          <a:p>
            <a:r>
              <a:rPr lang="fr-FR"/>
              <a:t>SOFMER - Bordeaux - 2019</a:t>
            </a:r>
            <a:endParaRPr lang="fr-FR" dirty="0"/>
          </a:p>
        </p:txBody>
      </p:sp>
      <p:sp>
        <p:nvSpPr>
          <p:cNvPr id="6" name="Espace réservé du numéro de diapositive 5">
            <a:extLst>
              <a:ext uri="{FF2B5EF4-FFF2-40B4-BE49-F238E27FC236}">
                <a16:creationId xmlns:a16="http://schemas.microsoft.com/office/drawing/2014/main" id="{80D44670-52A9-4D74-98B1-C9CC7254D4F4}"/>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67219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21C71-D9F0-42F4-826A-DAF91FEB0DC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4115604-1811-4387-A805-BCCE56D53DE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D585C1-2B88-4CB2-BB9D-60A5A26CBD42}"/>
              </a:ext>
            </a:extLst>
          </p:cNvPr>
          <p:cNvSpPr>
            <a:spLocks noGrp="1"/>
          </p:cNvSpPr>
          <p:nvPr>
            <p:ph type="dt" sz="half" idx="10"/>
          </p:nvPr>
        </p:nvSpPr>
        <p:spPr/>
        <p:txBody>
          <a:bodyPr/>
          <a:lstStyle/>
          <a:p>
            <a:fld id="{5315541A-8FCA-44F7-BA22-D3BB08F8244F}" type="datetime1">
              <a:rPr lang="fr-FR" smtClean="0"/>
              <a:pPr/>
              <a:t>06/10/2021</a:t>
            </a:fld>
            <a:endParaRPr lang="fr-FR" dirty="0"/>
          </a:p>
        </p:txBody>
      </p:sp>
      <p:sp>
        <p:nvSpPr>
          <p:cNvPr id="5" name="Espace réservé du pied de page 4">
            <a:extLst>
              <a:ext uri="{FF2B5EF4-FFF2-40B4-BE49-F238E27FC236}">
                <a16:creationId xmlns:a16="http://schemas.microsoft.com/office/drawing/2014/main" id="{A1EEFCA3-9AFB-42B7-BD1B-51B3AD9E01E1}"/>
              </a:ext>
            </a:extLst>
          </p:cNvPr>
          <p:cNvSpPr>
            <a:spLocks noGrp="1"/>
          </p:cNvSpPr>
          <p:nvPr>
            <p:ph type="ftr" sz="quarter" idx="11"/>
          </p:nvPr>
        </p:nvSpPr>
        <p:spPr/>
        <p:txBody>
          <a:bodyPr/>
          <a:lstStyle/>
          <a:p>
            <a:r>
              <a:rPr lang="fr-FR"/>
              <a:t>SOFMER - Bordeaux - 2019</a:t>
            </a:r>
            <a:endParaRPr lang="fr-FR" dirty="0"/>
          </a:p>
        </p:txBody>
      </p:sp>
      <p:sp>
        <p:nvSpPr>
          <p:cNvPr id="6" name="Espace réservé du numéro de diapositive 5">
            <a:extLst>
              <a:ext uri="{FF2B5EF4-FFF2-40B4-BE49-F238E27FC236}">
                <a16:creationId xmlns:a16="http://schemas.microsoft.com/office/drawing/2014/main" id="{71120519-6336-40FD-938F-AD542D2E7870}"/>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216238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75CC967-BC60-4D83-81D2-2C511D66768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4E6CECC-9695-4CC1-BFCD-2032C287CF8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80A900-934A-49D8-AE53-F5F4AA2A1D88}"/>
              </a:ext>
            </a:extLst>
          </p:cNvPr>
          <p:cNvSpPr>
            <a:spLocks noGrp="1"/>
          </p:cNvSpPr>
          <p:nvPr>
            <p:ph type="dt" sz="half" idx="10"/>
          </p:nvPr>
        </p:nvSpPr>
        <p:spPr/>
        <p:txBody>
          <a:bodyPr/>
          <a:lstStyle/>
          <a:p>
            <a:fld id="{F0D7C320-A17B-4C31-8A9D-27864C7A4D2D}" type="datetime1">
              <a:rPr lang="fr-FR" smtClean="0"/>
              <a:pPr/>
              <a:t>06/10/2021</a:t>
            </a:fld>
            <a:endParaRPr lang="fr-FR" dirty="0"/>
          </a:p>
        </p:txBody>
      </p:sp>
      <p:sp>
        <p:nvSpPr>
          <p:cNvPr id="5" name="Espace réservé du pied de page 4">
            <a:extLst>
              <a:ext uri="{FF2B5EF4-FFF2-40B4-BE49-F238E27FC236}">
                <a16:creationId xmlns:a16="http://schemas.microsoft.com/office/drawing/2014/main" id="{EEC2940A-6B4D-4D44-B1AB-BC6B58AAE05B}"/>
              </a:ext>
            </a:extLst>
          </p:cNvPr>
          <p:cNvSpPr>
            <a:spLocks noGrp="1"/>
          </p:cNvSpPr>
          <p:nvPr>
            <p:ph type="ftr" sz="quarter" idx="11"/>
          </p:nvPr>
        </p:nvSpPr>
        <p:spPr/>
        <p:txBody>
          <a:bodyPr/>
          <a:lstStyle/>
          <a:p>
            <a:r>
              <a:rPr lang="fr-FR"/>
              <a:t>SOFMER - Bordeaux - 2019</a:t>
            </a:r>
            <a:endParaRPr lang="fr-FR" dirty="0"/>
          </a:p>
        </p:txBody>
      </p:sp>
      <p:sp>
        <p:nvSpPr>
          <p:cNvPr id="6" name="Espace réservé du numéro de diapositive 5">
            <a:extLst>
              <a:ext uri="{FF2B5EF4-FFF2-40B4-BE49-F238E27FC236}">
                <a16:creationId xmlns:a16="http://schemas.microsoft.com/office/drawing/2014/main" id="{A22DB8E1-DB98-4FD3-B02F-2F79F22A49EA}"/>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216965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D0ADA-A390-4B51-97D1-EE098A7CC1F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88A83A-3788-4EED-BE11-2EFBDC84ACA0}"/>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F7AB91-300A-452F-A673-7E52540B7BD4}"/>
              </a:ext>
            </a:extLst>
          </p:cNvPr>
          <p:cNvSpPr>
            <a:spLocks noGrp="1"/>
          </p:cNvSpPr>
          <p:nvPr>
            <p:ph type="dt" sz="half" idx="10"/>
          </p:nvPr>
        </p:nvSpPr>
        <p:spPr/>
        <p:txBody>
          <a:bodyPr/>
          <a:lstStyle/>
          <a:p>
            <a:fld id="{86EA7C54-C058-4AD7-AC46-7481983F8AE0}" type="datetime1">
              <a:rPr lang="fr-FR" smtClean="0"/>
              <a:pPr/>
              <a:t>06/10/2021</a:t>
            </a:fld>
            <a:endParaRPr lang="fr-FR" dirty="0"/>
          </a:p>
        </p:txBody>
      </p:sp>
      <p:sp>
        <p:nvSpPr>
          <p:cNvPr id="5" name="Espace réservé du pied de page 4">
            <a:extLst>
              <a:ext uri="{FF2B5EF4-FFF2-40B4-BE49-F238E27FC236}">
                <a16:creationId xmlns:a16="http://schemas.microsoft.com/office/drawing/2014/main" id="{AFFDD089-EDB1-469D-B1D3-9E06D6AB2FEF}"/>
              </a:ext>
            </a:extLst>
          </p:cNvPr>
          <p:cNvSpPr>
            <a:spLocks noGrp="1"/>
          </p:cNvSpPr>
          <p:nvPr>
            <p:ph type="ftr" sz="quarter" idx="11"/>
          </p:nvPr>
        </p:nvSpPr>
        <p:spPr/>
        <p:txBody>
          <a:bodyPr/>
          <a:lstStyle/>
          <a:p>
            <a:r>
              <a:rPr lang="fr-FR"/>
              <a:t>SOFMER - Bordeaux - 2019</a:t>
            </a:r>
            <a:endParaRPr lang="fr-FR" dirty="0"/>
          </a:p>
        </p:txBody>
      </p:sp>
      <p:sp>
        <p:nvSpPr>
          <p:cNvPr id="6" name="Espace réservé du numéro de diapositive 5">
            <a:extLst>
              <a:ext uri="{FF2B5EF4-FFF2-40B4-BE49-F238E27FC236}">
                <a16:creationId xmlns:a16="http://schemas.microsoft.com/office/drawing/2014/main" id="{30CAC11D-C7FF-49E4-98BF-8A0B23875670}"/>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265423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2F2AA-146D-49D0-9B0D-0C0A3134E0B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203650C-7C88-4D27-825D-5DAC86C35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F48D6882-ECAD-45F6-AA78-0B5B36F7C90A}"/>
              </a:ext>
            </a:extLst>
          </p:cNvPr>
          <p:cNvSpPr>
            <a:spLocks noGrp="1"/>
          </p:cNvSpPr>
          <p:nvPr>
            <p:ph type="dt" sz="half" idx="10"/>
          </p:nvPr>
        </p:nvSpPr>
        <p:spPr/>
        <p:txBody>
          <a:bodyPr/>
          <a:lstStyle/>
          <a:p>
            <a:fld id="{F7922730-0400-4542-9EC7-E8720C2AFDBB}" type="datetime1">
              <a:rPr lang="fr-FR" smtClean="0"/>
              <a:pPr/>
              <a:t>06/10/2021</a:t>
            </a:fld>
            <a:endParaRPr lang="fr-FR" dirty="0"/>
          </a:p>
        </p:txBody>
      </p:sp>
      <p:sp>
        <p:nvSpPr>
          <p:cNvPr id="5" name="Espace réservé du pied de page 4">
            <a:extLst>
              <a:ext uri="{FF2B5EF4-FFF2-40B4-BE49-F238E27FC236}">
                <a16:creationId xmlns:a16="http://schemas.microsoft.com/office/drawing/2014/main" id="{196D4F1E-CAC7-484B-A1BE-098A5E398242}"/>
              </a:ext>
            </a:extLst>
          </p:cNvPr>
          <p:cNvSpPr>
            <a:spLocks noGrp="1"/>
          </p:cNvSpPr>
          <p:nvPr>
            <p:ph type="ftr" sz="quarter" idx="11"/>
          </p:nvPr>
        </p:nvSpPr>
        <p:spPr/>
        <p:txBody>
          <a:bodyPr/>
          <a:lstStyle/>
          <a:p>
            <a:r>
              <a:rPr lang="fr-FR"/>
              <a:t>SOFMER - Bordeaux - 2019</a:t>
            </a:r>
            <a:endParaRPr lang="fr-FR" dirty="0"/>
          </a:p>
        </p:txBody>
      </p:sp>
      <p:sp>
        <p:nvSpPr>
          <p:cNvPr id="6" name="Espace réservé du numéro de diapositive 5">
            <a:extLst>
              <a:ext uri="{FF2B5EF4-FFF2-40B4-BE49-F238E27FC236}">
                <a16:creationId xmlns:a16="http://schemas.microsoft.com/office/drawing/2014/main" id="{F2889EB0-0B4B-412C-BD2E-985E6808697E}"/>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714346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1461FE-3F8B-42B2-B317-9FB883BAB63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3B641E-03FB-4F2B-989F-5E1A380C279E}"/>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9A39385-09B1-4D94-82FB-F5741C553DD8}"/>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92CF9E8-7663-42AA-8075-9F89C0C40DA8}"/>
              </a:ext>
            </a:extLst>
          </p:cNvPr>
          <p:cNvSpPr>
            <a:spLocks noGrp="1"/>
          </p:cNvSpPr>
          <p:nvPr>
            <p:ph type="dt" sz="half" idx="10"/>
          </p:nvPr>
        </p:nvSpPr>
        <p:spPr/>
        <p:txBody>
          <a:bodyPr/>
          <a:lstStyle/>
          <a:p>
            <a:fld id="{0DC1472E-CC9C-4059-9B98-BEF7C92DF890}" type="datetime1">
              <a:rPr lang="fr-FR" smtClean="0"/>
              <a:pPr/>
              <a:t>06/10/2021</a:t>
            </a:fld>
            <a:endParaRPr lang="fr-FR" dirty="0"/>
          </a:p>
        </p:txBody>
      </p:sp>
      <p:sp>
        <p:nvSpPr>
          <p:cNvPr id="6" name="Espace réservé du pied de page 5">
            <a:extLst>
              <a:ext uri="{FF2B5EF4-FFF2-40B4-BE49-F238E27FC236}">
                <a16:creationId xmlns:a16="http://schemas.microsoft.com/office/drawing/2014/main" id="{E5A63A5A-2830-4FB7-A700-0D03FB904C08}"/>
              </a:ext>
            </a:extLst>
          </p:cNvPr>
          <p:cNvSpPr>
            <a:spLocks noGrp="1"/>
          </p:cNvSpPr>
          <p:nvPr>
            <p:ph type="ftr" sz="quarter" idx="11"/>
          </p:nvPr>
        </p:nvSpPr>
        <p:spPr/>
        <p:txBody>
          <a:bodyPr/>
          <a:lstStyle/>
          <a:p>
            <a:r>
              <a:rPr lang="fr-FR"/>
              <a:t>SOFMER - Bordeaux - 2019</a:t>
            </a:r>
            <a:endParaRPr lang="fr-FR" dirty="0"/>
          </a:p>
        </p:txBody>
      </p:sp>
      <p:sp>
        <p:nvSpPr>
          <p:cNvPr id="7" name="Espace réservé du numéro de diapositive 6">
            <a:extLst>
              <a:ext uri="{FF2B5EF4-FFF2-40B4-BE49-F238E27FC236}">
                <a16:creationId xmlns:a16="http://schemas.microsoft.com/office/drawing/2014/main" id="{EBF7C8EA-D99A-4A15-A2F7-2845516ED8A1}"/>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172119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40A7ED-6A8E-4C2B-BA66-4B95F94393F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1B93496-9B21-42DD-B397-FEDE4239D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03B423C-B904-4F00-859D-8BB61AF72EDE}"/>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BC46D41-FE5A-4BC6-85D2-3787ED46D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342D54FF-FFA8-4238-B062-DF2B266E3E40}"/>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4630527-2A5E-481C-B432-4EB8D2CA9E6C}"/>
              </a:ext>
            </a:extLst>
          </p:cNvPr>
          <p:cNvSpPr>
            <a:spLocks noGrp="1"/>
          </p:cNvSpPr>
          <p:nvPr>
            <p:ph type="dt" sz="half" idx="10"/>
          </p:nvPr>
        </p:nvSpPr>
        <p:spPr/>
        <p:txBody>
          <a:bodyPr/>
          <a:lstStyle/>
          <a:p>
            <a:fld id="{40F8856B-FF78-46C6-8EF4-3F32A7CC76C2}" type="datetime1">
              <a:rPr lang="fr-FR" smtClean="0"/>
              <a:pPr/>
              <a:t>06/10/2021</a:t>
            </a:fld>
            <a:endParaRPr lang="fr-FR" dirty="0"/>
          </a:p>
        </p:txBody>
      </p:sp>
      <p:sp>
        <p:nvSpPr>
          <p:cNvPr id="8" name="Espace réservé du pied de page 7">
            <a:extLst>
              <a:ext uri="{FF2B5EF4-FFF2-40B4-BE49-F238E27FC236}">
                <a16:creationId xmlns:a16="http://schemas.microsoft.com/office/drawing/2014/main" id="{D24A1EF2-FB92-4DF3-84B8-19B244087B5C}"/>
              </a:ext>
            </a:extLst>
          </p:cNvPr>
          <p:cNvSpPr>
            <a:spLocks noGrp="1"/>
          </p:cNvSpPr>
          <p:nvPr>
            <p:ph type="ftr" sz="quarter" idx="11"/>
          </p:nvPr>
        </p:nvSpPr>
        <p:spPr/>
        <p:txBody>
          <a:bodyPr/>
          <a:lstStyle/>
          <a:p>
            <a:r>
              <a:rPr lang="fr-FR"/>
              <a:t>SOFMER - Bordeaux - 2019</a:t>
            </a:r>
            <a:endParaRPr lang="fr-FR" dirty="0"/>
          </a:p>
        </p:txBody>
      </p:sp>
      <p:sp>
        <p:nvSpPr>
          <p:cNvPr id="9" name="Espace réservé du numéro de diapositive 8">
            <a:extLst>
              <a:ext uri="{FF2B5EF4-FFF2-40B4-BE49-F238E27FC236}">
                <a16:creationId xmlns:a16="http://schemas.microsoft.com/office/drawing/2014/main" id="{544768BF-3884-4224-A41F-97696DBA7502}"/>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352908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58927-C385-4B95-8EDA-79C712B19EC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3CB271D-3F6B-4FA8-82E8-BC4AABF517B4}"/>
              </a:ext>
            </a:extLst>
          </p:cNvPr>
          <p:cNvSpPr>
            <a:spLocks noGrp="1"/>
          </p:cNvSpPr>
          <p:nvPr>
            <p:ph type="dt" sz="half" idx="10"/>
          </p:nvPr>
        </p:nvSpPr>
        <p:spPr/>
        <p:txBody>
          <a:bodyPr/>
          <a:lstStyle/>
          <a:p>
            <a:fld id="{2A4F67A4-8CA4-40E9-AB31-390C0C862AF7}" type="datetime1">
              <a:rPr lang="fr-FR" smtClean="0"/>
              <a:pPr/>
              <a:t>06/10/2021</a:t>
            </a:fld>
            <a:endParaRPr lang="fr-FR" dirty="0"/>
          </a:p>
        </p:txBody>
      </p:sp>
      <p:sp>
        <p:nvSpPr>
          <p:cNvPr id="4" name="Espace réservé du pied de page 3">
            <a:extLst>
              <a:ext uri="{FF2B5EF4-FFF2-40B4-BE49-F238E27FC236}">
                <a16:creationId xmlns:a16="http://schemas.microsoft.com/office/drawing/2014/main" id="{9816D785-82E5-4E09-8467-36107175ECA9}"/>
              </a:ext>
            </a:extLst>
          </p:cNvPr>
          <p:cNvSpPr>
            <a:spLocks noGrp="1"/>
          </p:cNvSpPr>
          <p:nvPr>
            <p:ph type="ftr" sz="quarter" idx="11"/>
          </p:nvPr>
        </p:nvSpPr>
        <p:spPr/>
        <p:txBody>
          <a:bodyPr/>
          <a:lstStyle/>
          <a:p>
            <a:r>
              <a:rPr lang="fr-FR"/>
              <a:t>SOFMER - Bordeaux - 2019</a:t>
            </a:r>
            <a:endParaRPr lang="fr-FR" dirty="0"/>
          </a:p>
        </p:txBody>
      </p:sp>
      <p:sp>
        <p:nvSpPr>
          <p:cNvPr id="5" name="Espace réservé du numéro de diapositive 4">
            <a:extLst>
              <a:ext uri="{FF2B5EF4-FFF2-40B4-BE49-F238E27FC236}">
                <a16:creationId xmlns:a16="http://schemas.microsoft.com/office/drawing/2014/main" id="{D308DFD9-851F-4F9F-86F4-4D484970D02C}"/>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316955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BD5DC33-7AF7-4FA9-A5E1-433D9FE712FF}"/>
              </a:ext>
            </a:extLst>
          </p:cNvPr>
          <p:cNvSpPr>
            <a:spLocks noGrp="1"/>
          </p:cNvSpPr>
          <p:nvPr>
            <p:ph type="dt" sz="half" idx="10"/>
          </p:nvPr>
        </p:nvSpPr>
        <p:spPr/>
        <p:txBody>
          <a:bodyPr/>
          <a:lstStyle/>
          <a:p>
            <a:fld id="{D2214A2A-44DF-469C-8676-070346D54C3D}" type="datetime1">
              <a:rPr lang="fr-FR" smtClean="0"/>
              <a:pPr/>
              <a:t>06/10/2021</a:t>
            </a:fld>
            <a:endParaRPr lang="fr-FR" dirty="0"/>
          </a:p>
        </p:txBody>
      </p:sp>
      <p:sp>
        <p:nvSpPr>
          <p:cNvPr id="3" name="Espace réservé du pied de page 2">
            <a:extLst>
              <a:ext uri="{FF2B5EF4-FFF2-40B4-BE49-F238E27FC236}">
                <a16:creationId xmlns:a16="http://schemas.microsoft.com/office/drawing/2014/main" id="{C31DF636-2A1E-4136-9108-DB07821C4A14}"/>
              </a:ext>
            </a:extLst>
          </p:cNvPr>
          <p:cNvSpPr>
            <a:spLocks noGrp="1"/>
          </p:cNvSpPr>
          <p:nvPr>
            <p:ph type="ftr" sz="quarter" idx="11"/>
          </p:nvPr>
        </p:nvSpPr>
        <p:spPr/>
        <p:txBody>
          <a:bodyPr/>
          <a:lstStyle/>
          <a:p>
            <a:r>
              <a:rPr lang="fr-FR"/>
              <a:t>SOFMER - Bordeaux - 2019</a:t>
            </a:r>
            <a:endParaRPr lang="fr-FR" dirty="0"/>
          </a:p>
        </p:txBody>
      </p:sp>
      <p:sp>
        <p:nvSpPr>
          <p:cNvPr id="4" name="Espace réservé du numéro de diapositive 3">
            <a:extLst>
              <a:ext uri="{FF2B5EF4-FFF2-40B4-BE49-F238E27FC236}">
                <a16:creationId xmlns:a16="http://schemas.microsoft.com/office/drawing/2014/main" id="{90595249-93F5-46D8-9FEA-511B819BE75C}"/>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356576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BEE4F-4E0C-4C7D-B62E-5F6EA763C0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0E22E12-D406-40C3-A2D4-1C690653B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CF1CB36-13F1-41D7-87D4-A9138B2A7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98DDE42-641E-4A69-A8D8-28682C6FEF8B}"/>
              </a:ext>
            </a:extLst>
          </p:cNvPr>
          <p:cNvSpPr>
            <a:spLocks noGrp="1"/>
          </p:cNvSpPr>
          <p:nvPr>
            <p:ph type="dt" sz="half" idx="10"/>
          </p:nvPr>
        </p:nvSpPr>
        <p:spPr/>
        <p:txBody>
          <a:bodyPr/>
          <a:lstStyle/>
          <a:p>
            <a:fld id="{F4EE7C6E-4984-4B5D-A89C-D3E0E01E5982}" type="datetime1">
              <a:rPr lang="fr-FR" smtClean="0"/>
              <a:pPr/>
              <a:t>06/10/2021</a:t>
            </a:fld>
            <a:endParaRPr lang="fr-FR" dirty="0"/>
          </a:p>
        </p:txBody>
      </p:sp>
      <p:sp>
        <p:nvSpPr>
          <p:cNvPr id="6" name="Espace réservé du pied de page 5">
            <a:extLst>
              <a:ext uri="{FF2B5EF4-FFF2-40B4-BE49-F238E27FC236}">
                <a16:creationId xmlns:a16="http://schemas.microsoft.com/office/drawing/2014/main" id="{5E16177A-99CF-4301-AE77-CD2AE5F4C08F}"/>
              </a:ext>
            </a:extLst>
          </p:cNvPr>
          <p:cNvSpPr>
            <a:spLocks noGrp="1"/>
          </p:cNvSpPr>
          <p:nvPr>
            <p:ph type="ftr" sz="quarter" idx="11"/>
          </p:nvPr>
        </p:nvSpPr>
        <p:spPr/>
        <p:txBody>
          <a:bodyPr/>
          <a:lstStyle/>
          <a:p>
            <a:r>
              <a:rPr lang="fr-FR"/>
              <a:t>SOFMER - Bordeaux - 2019</a:t>
            </a:r>
            <a:endParaRPr lang="fr-FR" dirty="0"/>
          </a:p>
        </p:txBody>
      </p:sp>
      <p:sp>
        <p:nvSpPr>
          <p:cNvPr id="7" name="Espace réservé du numéro de diapositive 6">
            <a:extLst>
              <a:ext uri="{FF2B5EF4-FFF2-40B4-BE49-F238E27FC236}">
                <a16:creationId xmlns:a16="http://schemas.microsoft.com/office/drawing/2014/main" id="{1FA4DF90-1BF0-4688-B9C4-B7F565F0A1E6}"/>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2989943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10C64-7744-4A9F-BD45-A99CCAED700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4634862-5307-4E7D-90A7-2EBB9E78C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DD8DC15E-7A70-40DE-ACAD-02A16A0C1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A2B0E66-F046-4F34-A416-B0D5247AE3EF}"/>
              </a:ext>
            </a:extLst>
          </p:cNvPr>
          <p:cNvSpPr>
            <a:spLocks noGrp="1"/>
          </p:cNvSpPr>
          <p:nvPr>
            <p:ph type="dt" sz="half" idx="10"/>
          </p:nvPr>
        </p:nvSpPr>
        <p:spPr/>
        <p:txBody>
          <a:bodyPr/>
          <a:lstStyle/>
          <a:p>
            <a:fld id="{6C780BF5-B040-41BE-8929-0F524A062D73}" type="datetime1">
              <a:rPr lang="fr-FR" smtClean="0"/>
              <a:pPr/>
              <a:t>06/10/2021</a:t>
            </a:fld>
            <a:endParaRPr lang="fr-FR" dirty="0"/>
          </a:p>
        </p:txBody>
      </p:sp>
      <p:sp>
        <p:nvSpPr>
          <p:cNvPr id="6" name="Espace réservé du pied de page 5">
            <a:extLst>
              <a:ext uri="{FF2B5EF4-FFF2-40B4-BE49-F238E27FC236}">
                <a16:creationId xmlns:a16="http://schemas.microsoft.com/office/drawing/2014/main" id="{F965DC7F-B8A7-4379-AFDC-A9EA4DD8F05D}"/>
              </a:ext>
            </a:extLst>
          </p:cNvPr>
          <p:cNvSpPr>
            <a:spLocks noGrp="1"/>
          </p:cNvSpPr>
          <p:nvPr>
            <p:ph type="ftr" sz="quarter" idx="11"/>
          </p:nvPr>
        </p:nvSpPr>
        <p:spPr/>
        <p:txBody>
          <a:bodyPr/>
          <a:lstStyle/>
          <a:p>
            <a:r>
              <a:rPr lang="fr-FR"/>
              <a:t>SOFMER - Bordeaux - 2019</a:t>
            </a:r>
            <a:endParaRPr lang="fr-FR" dirty="0"/>
          </a:p>
        </p:txBody>
      </p:sp>
      <p:sp>
        <p:nvSpPr>
          <p:cNvPr id="7" name="Espace réservé du numéro de diapositive 6">
            <a:extLst>
              <a:ext uri="{FF2B5EF4-FFF2-40B4-BE49-F238E27FC236}">
                <a16:creationId xmlns:a16="http://schemas.microsoft.com/office/drawing/2014/main" id="{9444AC14-0C32-4E6E-8FD4-30622895CA16}"/>
              </a:ext>
            </a:extLst>
          </p:cNvPr>
          <p:cNvSpPr>
            <a:spLocks noGrp="1"/>
          </p:cNvSpPr>
          <p:nvPr>
            <p:ph type="sldNum" sz="quarter" idx="12"/>
          </p:nvPr>
        </p:nvSpPr>
        <p:spPr/>
        <p:txBody>
          <a:body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964886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1C2BE70-EB83-45E8-923E-ECA8D90BB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5E498B2-A2FF-4B77-93A4-C1FB7B5B16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3AE271-4FA7-4371-AE8C-AF30C3CEE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78E99-FD8D-4838-8E9B-504FF013BF01}" type="datetime1">
              <a:rPr lang="fr-FR" smtClean="0"/>
              <a:pPr/>
              <a:t>06/10/2021</a:t>
            </a:fld>
            <a:endParaRPr lang="fr-FR" dirty="0"/>
          </a:p>
        </p:txBody>
      </p:sp>
      <p:sp>
        <p:nvSpPr>
          <p:cNvPr id="5" name="Espace réservé du pied de page 4">
            <a:extLst>
              <a:ext uri="{FF2B5EF4-FFF2-40B4-BE49-F238E27FC236}">
                <a16:creationId xmlns:a16="http://schemas.microsoft.com/office/drawing/2014/main" id="{63E2B932-D2CF-4880-AC9E-DF2503C6B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SOFMER - Bordeaux - 2019</a:t>
            </a:r>
            <a:endParaRPr lang="fr-FR" dirty="0"/>
          </a:p>
        </p:txBody>
      </p:sp>
      <p:sp>
        <p:nvSpPr>
          <p:cNvPr id="6" name="Espace réservé du numéro de diapositive 5">
            <a:extLst>
              <a:ext uri="{FF2B5EF4-FFF2-40B4-BE49-F238E27FC236}">
                <a16:creationId xmlns:a16="http://schemas.microsoft.com/office/drawing/2014/main" id="{DBE915D6-3AAC-45B6-9F57-74DAB96033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A80B8-0561-4ABF-8BA9-07778455C76A}" type="slidenum">
              <a:rPr lang="fr-FR" smtClean="0"/>
              <a:pPr/>
              <a:t>‹N°›</a:t>
            </a:fld>
            <a:endParaRPr lang="fr-FR" dirty="0"/>
          </a:p>
        </p:txBody>
      </p:sp>
    </p:spTree>
    <p:extLst>
      <p:ext uri="{BB962C8B-B14F-4D97-AF65-F5344CB8AC3E}">
        <p14:creationId xmlns:p14="http://schemas.microsoft.com/office/powerpoint/2010/main" val="4034053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audio" Target="../media/media2.m4a"/><Relationship Id="rId7" Type="http://schemas.openxmlformats.org/officeDocument/2006/relationships/image" Target="../media/image2.jpeg"/><Relationship Id="rId12" Type="http://schemas.openxmlformats.org/officeDocument/2006/relationships/image" Target="../media/image8.tif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notesSlide" Target="../notesSlides/notesSlide2.xml"/><Relationship Id="rId10" Type="http://schemas.openxmlformats.org/officeDocument/2006/relationships/image" Target="../media/image6.tiff"/><Relationship Id="rId4" Type="http://schemas.openxmlformats.org/officeDocument/2006/relationships/slideLayout" Target="../slideLayouts/slideLayout1.xml"/><Relationship Id="rId9" Type="http://schemas.openxmlformats.org/officeDocument/2006/relationships/image" Target="../media/image5.jpe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tiff"/><Relationship Id="rId3" Type="http://schemas.openxmlformats.org/officeDocument/2006/relationships/audio" Target="../media/media3.m4a"/><Relationship Id="rId7" Type="http://schemas.openxmlformats.org/officeDocument/2006/relationships/image" Target="../media/image2.jpeg"/><Relationship Id="rId12" Type="http://schemas.openxmlformats.org/officeDocument/2006/relationships/image" Target="../media/image14.tiff"/><Relationship Id="rId2" Type="http://schemas.microsoft.com/office/2007/relationships/media" Target="../media/media3.m4a"/><Relationship Id="rId16" Type="http://schemas.openxmlformats.org/officeDocument/2006/relationships/image" Target="../media/image3.png"/><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13.tiff"/><Relationship Id="rId5" Type="http://schemas.openxmlformats.org/officeDocument/2006/relationships/notesSlide" Target="../notesSlides/notesSlide3.xml"/><Relationship Id="rId15" Type="http://schemas.openxmlformats.org/officeDocument/2006/relationships/image" Target="../media/image17.tiff"/><Relationship Id="rId10" Type="http://schemas.openxmlformats.org/officeDocument/2006/relationships/image" Target="../media/image12.tiff"/><Relationship Id="rId4" Type="http://schemas.openxmlformats.org/officeDocument/2006/relationships/slideLayout" Target="../slideLayouts/slideLayout1.xml"/><Relationship Id="rId9" Type="http://schemas.openxmlformats.org/officeDocument/2006/relationships/image" Target="../media/image11.emf"/><Relationship Id="rId14" Type="http://schemas.openxmlformats.org/officeDocument/2006/relationships/image" Target="../media/image16.tiff"/></Relationships>
</file>

<file path=ppt/slides/_rels/slide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slideLayout" Target="../slideLayouts/slideLayout1.xml"/><Relationship Id="rId7" Type="http://schemas.openxmlformats.org/officeDocument/2006/relationships/image" Target="../media/image18.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21.tiff"/><Relationship Id="rId4" Type="http://schemas.openxmlformats.org/officeDocument/2006/relationships/notesSlide" Target="../notesSlides/notesSlide4.xml"/><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bandeau2.png"/>
          <p:cNvPicPr>
            <a:picLocks noChangeAspect="1"/>
          </p:cNvPicPr>
          <p:nvPr/>
        </p:nvPicPr>
        <p:blipFill>
          <a:blip r:embed="rId5" cstate="print"/>
          <a:stretch>
            <a:fillRect/>
          </a:stretch>
        </p:blipFill>
        <p:spPr>
          <a:xfrm>
            <a:off x="0" y="0"/>
            <a:ext cx="12190993" cy="2285811"/>
          </a:xfrm>
          <a:prstGeom prst="rect">
            <a:avLst/>
          </a:prstGeom>
        </p:spPr>
      </p:pic>
      <p:sp>
        <p:nvSpPr>
          <p:cNvPr id="3" name="Sous-titre 2">
            <a:extLst>
              <a:ext uri="{FF2B5EF4-FFF2-40B4-BE49-F238E27FC236}">
                <a16:creationId xmlns:a16="http://schemas.microsoft.com/office/drawing/2014/main" id="{4124405E-04CB-4B07-8A9E-F4802F1EA1F1}"/>
              </a:ext>
            </a:extLst>
          </p:cNvPr>
          <p:cNvSpPr>
            <a:spLocks noGrp="1"/>
          </p:cNvSpPr>
          <p:nvPr>
            <p:ph type="subTitle" idx="1"/>
          </p:nvPr>
        </p:nvSpPr>
        <p:spPr>
          <a:xfrm>
            <a:off x="252246" y="3939092"/>
            <a:ext cx="11687504" cy="1852527"/>
          </a:xfrm>
          <a:ln>
            <a:solidFill>
              <a:srgbClr val="7030A0"/>
            </a:solidFill>
          </a:ln>
        </p:spPr>
        <p:txBody>
          <a:bodyPr>
            <a:normAutofit fontScale="92500" lnSpcReduction="10000"/>
          </a:bodyPr>
          <a:lstStyle/>
          <a:p>
            <a:r>
              <a:rPr lang="fr-FR" sz="2600" b="1" dirty="0">
                <a:solidFill>
                  <a:srgbClr val="0070C0"/>
                </a:solidFill>
              </a:rPr>
              <a:t/>
            </a:r>
            <a:br>
              <a:rPr lang="fr-FR" sz="2600" b="1" dirty="0">
                <a:solidFill>
                  <a:srgbClr val="0070C0"/>
                </a:solidFill>
              </a:rPr>
            </a:br>
            <a:r>
              <a:rPr lang="fr-FR" sz="4000" b="1" i="1" dirty="0">
                <a:solidFill>
                  <a:srgbClr val="7030A0"/>
                </a:solidFill>
                <a:latin typeface="+mj-lt"/>
                <a:ea typeface="+mj-ea"/>
                <a:cs typeface="+mj-cs"/>
              </a:rPr>
              <a:t>Place des déconnexions cérébrales dans la prédiction de l’atteinte des fonctions exécutives et de l’attention spatiale à la phase subaiguë post-AVC </a:t>
            </a:r>
          </a:p>
          <a:p>
            <a:endParaRPr lang="fr-FR" b="1" dirty="0">
              <a:solidFill>
                <a:srgbClr val="0070C0"/>
              </a:solidFill>
            </a:endParaRPr>
          </a:p>
          <a:p>
            <a:endParaRPr lang="fr-FR" b="1" dirty="0">
              <a:solidFill>
                <a:srgbClr val="0070C0"/>
              </a:solidFill>
            </a:endParaRPr>
          </a:p>
        </p:txBody>
      </p:sp>
      <p:pic>
        <p:nvPicPr>
          <p:cNvPr id="13" name="Image 12">
            <a:extLst>
              <a:ext uri="{FF2B5EF4-FFF2-40B4-BE49-F238E27FC236}">
                <a16:creationId xmlns:a16="http://schemas.microsoft.com/office/drawing/2014/main" id="{7D2E50EF-BD4C-4169-B492-7EF2B7EAFDB8}"/>
              </a:ext>
            </a:extLst>
          </p:cNvPr>
          <p:cNvPicPr>
            <a:picLocks noChangeAspect="1"/>
          </p:cNvPicPr>
          <p:nvPr/>
        </p:nvPicPr>
        <p:blipFill>
          <a:blip r:embed="rId6" cstate="print"/>
          <a:srcRect/>
          <a:stretch>
            <a:fillRect/>
          </a:stretch>
        </p:blipFill>
        <p:spPr bwMode="auto">
          <a:xfrm>
            <a:off x="9595945" y="5791619"/>
            <a:ext cx="1945185" cy="776993"/>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dirty="0"/>
              <a:t>SOFMER - Lille - 2021</a:t>
            </a:r>
          </a:p>
        </p:txBody>
      </p:sp>
      <p:sp>
        <p:nvSpPr>
          <p:cNvPr id="2" name="Titre 1">
            <a:extLst>
              <a:ext uri="{FF2B5EF4-FFF2-40B4-BE49-F238E27FC236}">
                <a16:creationId xmlns:a16="http://schemas.microsoft.com/office/drawing/2014/main" id="{42D91982-289D-41EF-81D7-960CA0205AB2}"/>
              </a:ext>
            </a:extLst>
          </p:cNvPr>
          <p:cNvSpPr>
            <a:spLocks noGrp="1"/>
          </p:cNvSpPr>
          <p:nvPr>
            <p:ph type="ctrTitle"/>
          </p:nvPr>
        </p:nvSpPr>
        <p:spPr>
          <a:xfrm>
            <a:off x="247426" y="1722690"/>
            <a:ext cx="11693562" cy="2141099"/>
          </a:xfrm>
        </p:spPr>
        <p:txBody>
          <a:bodyPr>
            <a:normAutofit/>
          </a:bodyPr>
          <a:lstStyle/>
          <a:p>
            <a:r>
              <a:rPr lang="fr-FR" sz="2800" b="1" i="1" dirty="0">
                <a:solidFill>
                  <a:srgbClr val="7030A0"/>
                </a:solidFill>
              </a:rPr>
              <a:t>Bourse de Mobilité en MPR SOFMER </a:t>
            </a:r>
            <a:r>
              <a:rPr lang="fr-FR" sz="3200" b="1" i="1" dirty="0">
                <a:solidFill>
                  <a:srgbClr val="7030A0"/>
                </a:solidFill>
              </a:rPr>
              <a:t/>
            </a:r>
            <a:br>
              <a:rPr lang="fr-FR" sz="3200" b="1" i="1" dirty="0">
                <a:solidFill>
                  <a:srgbClr val="7030A0"/>
                </a:solidFill>
              </a:rPr>
            </a:br>
            <a:r>
              <a:rPr lang="fr-FR" sz="2800" b="1" i="1" dirty="0">
                <a:solidFill>
                  <a:srgbClr val="7030A0"/>
                </a:solidFill>
              </a:rPr>
              <a:t>Lauréat 2021</a:t>
            </a:r>
            <a:r>
              <a:rPr lang="fr-FR" sz="2400" b="1" dirty="0">
                <a:solidFill>
                  <a:srgbClr val="7030A0"/>
                </a:solidFill>
              </a:rPr>
              <a:t/>
            </a:r>
            <a:br>
              <a:rPr lang="fr-FR" sz="2400" b="1" dirty="0">
                <a:solidFill>
                  <a:srgbClr val="7030A0"/>
                </a:solidFill>
              </a:rPr>
            </a:br>
            <a:r>
              <a:rPr lang="fr-FR" sz="4000" b="1" dirty="0">
                <a:solidFill>
                  <a:srgbClr val="7030A0"/>
                </a:solidFill>
              </a:rPr>
              <a:t>Etienne ALLART- CHU de Lille</a:t>
            </a:r>
          </a:p>
        </p:txBody>
      </p:sp>
      <p:pic>
        <p:nvPicPr>
          <p:cNvPr id="9" name="Audio 8">
            <a:hlinkClick r:id="" action="ppaction://media"/>
            <a:extLst>
              <a:ext uri="{FF2B5EF4-FFF2-40B4-BE49-F238E27FC236}">
                <a16:creationId xmlns:a16="http://schemas.microsoft.com/office/drawing/2014/main" id="{A22BAA00-D12D-2B4E-8FF5-B1A0EB78EE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3071101"/>
      </p:ext>
    </p:extLst>
  </p:cSld>
  <p:clrMapOvr>
    <a:masterClrMapping/>
  </p:clrMapOvr>
  <mc:AlternateContent xmlns:mc="http://schemas.openxmlformats.org/markup-compatibility/2006" xmlns:p14="http://schemas.microsoft.com/office/powerpoint/2010/main">
    <mc:Choice Requires="p14">
      <p:transition spd="slow" p14:dur="2000" advTm="26586"/>
    </mc:Choice>
    <mc:Fallback xmlns="">
      <p:transition spd="slow" advTm="26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bandeau2.png"/>
          <p:cNvPicPr>
            <a:picLocks noChangeAspect="1"/>
          </p:cNvPicPr>
          <p:nvPr/>
        </p:nvPicPr>
        <p:blipFill>
          <a:blip r:embed="rId6" cstate="print"/>
          <a:stretch>
            <a:fillRect/>
          </a:stretch>
        </p:blipFill>
        <p:spPr>
          <a:xfrm>
            <a:off x="0" y="1"/>
            <a:ext cx="12190993" cy="1533526"/>
          </a:xfrm>
          <a:prstGeom prst="rect">
            <a:avLst/>
          </a:prstGeom>
        </p:spPr>
      </p:pic>
      <p:pic>
        <p:nvPicPr>
          <p:cNvPr id="13" name="Image 12">
            <a:extLst>
              <a:ext uri="{FF2B5EF4-FFF2-40B4-BE49-F238E27FC236}">
                <a16:creationId xmlns:a16="http://schemas.microsoft.com/office/drawing/2014/main" id="{7D2E50EF-BD4C-4169-B492-7EF2B7EAFDB8}"/>
              </a:ext>
            </a:extLst>
          </p:cNvPr>
          <p:cNvPicPr>
            <a:picLocks noChangeAspect="1"/>
          </p:cNvPicPr>
          <p:nvPr/>
        </p:nvPicPr>
        <p:blipFill>
          <a:blip r:embed="rId7" cstate="print"/>
          <a:srcRect/>
          <a:stretch>
            <a:fillRect/>
          </a:stretch>
        </p:blipFill>
        <p:spPr bwMode="auto">
          <a:xfrm>
            <a:off x="9917220" y="5967853"/>
            <a:ext cx="1945185" cy="776993"/>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dirty="0"/>
              <a:t>SOFMER - Lille - 2021</a:t>
            </a:r>
          </a:p>
        </p:txBody>
      </p:sp>
      <p:cxnSp>
        <p:nvCxnSpPr>
          <p:cNvPr id="12" name="Connecteur droit avec flèche 11">
            <a:extLst>
              <a:ext uri="{FF2B5EF4-FFF2-40B4-BE49-F238E27FC236}">
                <a16:creationId xmlns:a16="http://schemas.microsoft.com/office/drawing/2014/main" id="{6E1CD441-2C25-D647-AD69-EE05D40E5D85}"/>
              </a:ext>
            </a:extLst>
          </p:cNvPr>
          <p:cNvCxnSpPr>
            <a:cxnSpLocks/>
          </p:cNvCxnSpPr>
          <p:nvPr/>
        </p:nvCxnSpPr>
        <p:spPr>
          <a:xfrm flipV="1">
            <a:off x="2748214" y="3662615"/>
            <a:ext cx="457200" cy="5810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3F5D279B-6259-1C41-A5F3-2719CB784CC6}"/>
              </a:ext>
            </a:extLst>
          </p:cNvPr>
          <p:cNvCxnSpPr>
            <a:cxnSpLocks/>
          </p:cNvCxnSpPr>
          <p:nvPr/>
        </p:nvCxnSpPr>
        <p:spPr>
          <a:xfrm>
            <a:off x="2735514" y="4224590"/>
            <a:ext cx="457200" cy="56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5" name="Picture 4" descr="Vidéo animée : le meilleur moyen pour expliquer vos services - Caviar  Multimédia">
            <a:extLst>
              <a:ext uri="{FF2B5EF4-FFF2-40B4-BE49-F238E27FC236}">
                <a16:creationId xmlns:a16="http://schemas.microsoft.com/office/drawing/2014/main" id="{EF12552E-D802-2646-8F5E-9CDD1C75FB8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842001" y="2308478"/>
            <a:ext cx="11938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atisfaction client : prédire et guérir">
            <a:extLst>
              <a:ext uri="{FF2B5EF4-FFF2-40B4-BE49-F238E27FC236}">
                <a16:creationId xmlns:a16="http://schemas.microsoft.com/office/drawing/2014/main" id="{330DA476-1C7C-0640-87A5-604B1DB0F5F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550560" y="4616954"/>
            <a:ext cx="17907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a:extLst>
              <a:ext uri="{FF2B5EF4-FFF2-40B4-BE49-F238E27FC236}">
                <a16:creationId xmlns:a16="http://schemas.microsoft.com/office/drawing/2014/main" id="{01E03312-6997-8348-9352-9245294B727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5299" r="14123"/>
          <a:stretch/>
        </p:blipFill>
        <p:spPr>
          <a:xfrm>
            <a:off x="178165" y="3075241"/>
            <a:ext cx="2199503" cy="1996483"/>
          </a:xfrm>
          <a:prstGeom prst="rect">
            <a:avLst/>
          </a:prstGeom>
        </p:spPr>
      </p:pic>
      <p:pic>
        <p:nvPicPr>
          <p:cNvPr id="18" name="Image 17">
            <a:extLst>
              <a:ext uri="{FF2B5EF4-FFF2-40B4-BE49-F238E27FC236}">
                <a16:creationId xmlns:a16="http://schemas.microsoft.com/office/drawing/2014/main" id="{BCD396A1-168E-E249-8822-97459D9C844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flipH="1">
            <a:off x="803189" y="3211536"/>
            <a:ext cx="1069604" cy="902157"/>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Image 8">
            <a:extLst>
              <a:ext uri="{FF2B5EF4-FFF2-40B4-BE49-F238E27FC236}">
                <a16:creationId xmlns:a16="http://schemas.microsoft.com/office/drawing/2014/main" id="{B182A78B-9EED-A04F-8FCB-E9FE8DC45EB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085157" y="2371995"/>
            <a:ext cx="26400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Deep Learning Predicts Stroke-Lesion Changes at 1 Week | HappiDoc">
            <a:extLst>
              <a:ext uri="{FF2B5EF4-FFF2-40B4-BE49-F238E27FC236}">
                <a16:creationId xmlns:a16="http://schemas.microsoft.com/office/drawing/2014/main" id="{1C5ED56C-6302-EA4A-BFC7-97CAA065227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62646" y="2792984"/>
            <a:ext cx="1631950" cy="200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Connecteur droit avec flèche 21">
            <a:extLst>
              <a:ext uri="{FF2B5EF4-FFF2-40B4-BE49-F238E27FC236}">
                <a16:creationId xmlns:a16="http://schemas.microsoft.com/office/drawing/2014/main" id="{7EBBA930-8274-604E-A428-9A0372C408F1}"/>
              </a:ext>
            </a:extLst>
          </p:cNvPr>
          <p:cNvCxnSpPr>
            <a:cxnSpLocks/>
          </p:cNvCxnSpPr>
          <p:nvPr/>
        </p:nvCxnSpPr>
        <p:spPr>
          <a:xfrm flipV="1">
            <a:off x="8556520" y="3749945"/>
            <a:ext cx="40322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99226697-B960-FC4C-A647-1B5AF3A02CE3}"/>
              </a:ext>
            </a:extLst>
          </p:cNvPr>
          <p:cNvSpPr txBox="1"/>
          <p:nvPr/>
        </p:nvSpPr>
        <p:spPr>
          <a:xfrm>
            <a:off x="9102593" y="5165965"/>
            <a:ext cx="2622577" cy="400110"/>
          </a:xfrm>
          <a:prstGeom prst="rect">
            <a:avLst/>
          </a:prstGeom>
          <a:noFill/>
        </p:spPr>
        <p:txBody>
          <a:bodyPr wrap="none" rtlCol="0">
            <a:spAutoFit/>
          </a:bodyPr>
          <a:lstStyle/>
          <a:p>
            <a:r>
              <a:rPr lang="fr-FR" sz="2000" b="1" dirty="0" err="1">
                <a:solidFill>
                  <a:schemeClr val="accent1">
                    <a:lumMod val="75000"/>
                  </a:schemeClr>
                </a:solidFill>
              </a:rPr>
              <a:t>Connectome</a:t>
            </a:r>
            <a:r>
              <a:rPr lang="fr-FR" sz="2000" b="1" dirty="0">
                <a:solidFill>
                  <a:schemeClr val="accent1">
                    <a:lumMod val="75000"/>
                  </a:schemeClr>
                </a:solidFill>
              </a:rPr>
              <a:t> structurel</a:t>
            </a:r>
          </a:p>
        </p:txBody>
      </p:sp>
      <p:pic>
        <p:nvPicPr>
          <p:cNvPr id="7" name="Audio 6">
            <a:hlinkClick r:id="" action="ppaction://media"/>
            <a:extLst>
              <a:ext uri="{FF2B5EF4-FFF2-40B4-BE49-F238E27FC236}">
                <a16:creationId xmlns:a16="http://schemas.microsoft.com/office/drawing/2014/main" id="{99D98C2F-01B2-7E49-A178-D3BDD623087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720068343"/>
      </p:ext>
    </p:extLst>
  </p:cSld>
  <p:clrMapOvr>
    <a:masterClrMapping/>
  </p:clrMapOvr>
  <mc:AlternateContent xmlns:mc="http://schemas.openxmlformats.org/markup-compatibility/2006" xmlns:p14="http://schemas.microsoft.com/office/powerpoint/2010/main">
    <mc:Choice Requires="p14">
      <p:transition spd="slow" p14:dur="2000" advTm="65401"/>
    </mc:Choice>
    <mc:Fallback xmlns="">
      <p:transition spd="slow" advTm="6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bandeau2.png"/>
          <p:cNvPicPr>
            <a:picLocks noChangeAspect="1"/>
          </p:cNvPicPr>
          <p:nvPr/>
        </p:nvPicPr>
        <p:blipFill>
          <a:blip r:embed="rId6" cstate="print"/>
          <a:stretch>
            <a:fillRect/>
          </a:stretch>
        </p:blipFill>
        <p:spPr>
          <a:xfrm>
            <a:off x="0" y="1"/>
            <a:ext cx="12190993" cy="1533526"/>
          </a:xfrm>
          <a:prstGeom prst="rect">
            <a:avLst/>
          </a:prstGeom>
        </p:spPr>
      </p:pic>
      <p:pic>
        <p:nvPicPr>
          <p:cNvPr id="13" name="Image 12">
            <a:extLst>
              <a:ext uri="{FF2B5EF4-FFF2-40B4-BE49-F238E27FC236}">
                <a16:creationId xmlns:a16="http://schemas.microsoft.com/office/drawing/2014/main" id="{7D2E50EF-BD4C-4169-B492-7EF2B7EAFDB8}"/>
              </a:ext>
            </a:extLst>
          </p:cNvPr>
          <p:cNvPicPr>
            <a:picLocks noChangeAspect="1"/>
          </p:cNvPicPr>
          <p:nvPr/>
        </p:nvPicPr>
        <p:blipFill>
          <a:blip r:embed="rId7" cstate="print"/>
          <a:srcRect/>
          <a:stretch>
            <a:fillRect/>
          </a:stretch>
        </p:blipFill>
        <p:spPr bwMode="auto">
          <a:xfrm>
            <a:off x="10136638" y="6064526"/>
            <a:ext cx="1945185" cy="776993"/>
          </a:xfrm>
          <a:prstGeom prst="rect">
            <a:avLst/>
          </a:prstGeom>
          <a:noFill/>
          <a:ln w="9525">
            <a:noFill/>
            <a:miter lim="800000"/>
            <a:headEnd/>
            <a:tailEnd/>
          </a:ln>
        </p:spPr>
      </p:pic>
      <p:sp>
        <p:nvSpPr>
          <p:cNvPr id="4" name="Espace réservé du pied de page 3"/>
          <p:cNvSpPr>
            <a:spLocks noGrp="1"/>
          </p:cNvSpPr>
          <p:nvPr>
            <p:ph type="ftr" sz="quarter" idx="11"/>
          </p:nvPr>
        </p:nvSpPr>
        <p:spPr>
          <a:xfrm>
            <a:off x="4038096" y="6356350"/>
            <a:ext cx="4114800" cy="365125"/>
          </a:xfrm>
        </p:spPr>
        <p:txBody>
          <a:bodyPr/>
          <a:lstStyle/>
          <a:p>
            <a:r>
              <a:rPr lang="fr-FR" dirty="0"/>
              <a:t>SOFMER - Lille - 2021</a:t>
            </a:r>
          </a:p>
        </p:txBody>
      </p:sp>
      <p:pic>
        <p:nvPicPr>
          <p:cNvPr id="28" name="Picture 8" descr="Centre national de la recherche scientifique — Wikipédia">
            <a:extLst>
              <a:ext uri="{FF2B5EF4-FFF2-40B4-BE49-F238E27FC236}">
                <a16:creationId xmlns:a16="http://schemas.microsoft.com/office/drawing/2014/main" id="{E9689ACE-D4B0-174E-9DEF-FB24AF73F71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0513" y="4846021"/>
            <a:ext cx="862788" cy="86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293EF1E5-D386-EB40-8727-0362C1EC8451}"/>
              </a:ext>
            </a:extLst>
          </p:cNvPr>
          <p:cNvPicPr>
            <a:picLocks noChangeAspect="1"/>
          </p:cNvPicPr>
          <p:nvPr/>
        </p:nvPicPr>
        <p:blipFill>
          <a:blip r:embed="rId9"/>
          <a:stretch>
            <a:fillRect/>
          </a:stretch>
        </p:blipFill>
        <p:spPr>
          <a:xfrm>
            <a:off x="463549" y="2128498"/>
            <a:ext cx="2130931" cy="2041208"/>
          </a:xfrm>
          <a:prstGeom prst="rect">
            <a:avLst/>
          </a:prstGeom>
        </p:spPr>
      </p:pic>
      <p:pic>
        <p:nvPicPr>
          <p:cNvPr id="3" name="Image 2">
            <a:extLst>
              <a:ext uri="{FF2B5EF4-FFF2-40B4-BE49-F238E27FC236}">
                <a16:creationId xmlns:a16="http://schemas.microsoft.com/office/drawing/2014/main" id="{5138513B-14E7-3C41-B322-C4B19AC8C3D3}"/>
              </a:ext>
            </a:extLst>
          </p:cNvPr>
          <p:cNvPicPr>
            <a:picLocks noChangeAspect="1"/>
          </p:cNvPicPr>
          <p:nvPr/>
        </p:nvPicPr>
        <p:blipFill rotWithShape="1">
          <a:blip r:embed="rId10"/>
          <a:srcRect r="54468" b="50000"/>
          <a:stretch/>
        </p:blipFill>
        <p:spPr>
          <a:xfrm>
            <a:off x="747871" y="5796091"/>
            <a:ext cx="1896037" cy="925384"/>
          </a:xfrm>
          <a:prstGeom prst="rect">
            <a:avLst/>
          </a:prstGeom>
        </p:spPr>
      </p:pic>
      <p:pic>
        <p:nvPicPr>
          <p:cNvPr id="5" name="Image 4">
            <a:extLst>
              <a:ext uri="{FF2B5EF4-FFF2-40B4-BE49-F238E27FC236}">
                <a16:creationId xmlns:a16="http://schemas.microsoft.com/office/drawing/2014/main" id="{058F6109-C494-1C44-BB31-3E19273CCDDA}"/>
              </a:ext>
            </a:extLst>
          </p:cNvPr>
          <p:cNvPicPr>
            <a:picLocks noChangeAspect="1"/>
          </p:cNvPicPr>
          <p:nvPr/>
        </p:nvPicPr>
        <p:blipFill>
          <a:blip r:embed="rId11"/>
          <a:stretch>
            <a:fillRect/>
          </a:stretch>
        </p:blipFill>
        <p:spPr>
          <a:xfrm>
            <a:off x="10068204" y="2103270"/>
            <a:ext cx="1888229" cy="1301595"/>
          </a:xfrm>
          <a:prstGeom prst="rect">
            <a:avLst/>
          </a:prstGeom>
        </p:spPr>
      </p:pic>
      <p:sp>
        <p:nvSpPr>
          <p:cNvPr id="6" name="ZoneTexte 5">
            <a:extLst>
              <a:ext uri="{FF2B5EF4-FFF2-40B4-BE49-F238E27FC236}">
                <a16:creationId xmlns:a16="http://schemas.microsoft.com/office/drawing/2014/main" id="{961E93A8-31D7-7845-8B1D-A9C3C865F5A7}"/>
              </a:ext>
            </a:extLst>
          </p:cNvPr>
          <p:cNvSpPr txBox="1"/>
          <p:nvPr/>
        </p:nvSpPr>
        <p:spPr>
          <a:xfrm>
            <a:off x="4386648" y="3532743"/>
            <a:ext cx="797013" cy="338554"/>
          </a:xfrm>
          <a:prstGeom prst="rect">
            <a:avLst/>
          </a:prstGeom>
          <a:noFill/>
        </p:spPr>
        <p:txBody>
          <a:bodyPr wrap="none" rtlCol="0">
            <a:spAutoFit/>
          </a:bodyPr>
          <a:lstStyle/>
          <a:p>
            <a:r>
              <a:rPr lang="fr-FR" sz="1600" dirty="0"/>
              <a:t>Lésions</a:t>
            </a:r>
          </a:p>
        </p:txBody>
      </p:sp>
      <p:sp>
        <p:nvSpPr>
          <p:cNvPr id="31" name="ZoneTexte 30">
            <a:extLst>
              <a:ext uri="{FF2B5EF4-FFF2-40B4-BE49-F238E27FC236}">
                <a16:creationId xmlns:a16="http://schemas.microsoft.com/office/drawing/2014/main" id="{EFDEFADB-2581-034A-BF4F-4C2830401A02}"/>
              </a:ext>
            </a:extLst>
          </p:cNvPr>
          <p:cNvSpPr txBox="1"/>
          <p:nvPr/>
        </p:nvSpPr>
        <p:spPr>
          <a:xfrm>
            <a:off x="6972852" y="3532743"/>
            <a:ext cx="2085251" cy="338554"/>
          </a:xfrm>
          <a:prstGeom prst="rect">
            <a:avLst/>
          </a:prstGeom>
          <a:noFill/>
        </p:spPr>
        <p:txBody>
          <a:bodyPr wrap="none" rtlCol="0">
            <a:spAutoFit/>
          </a:bodyPr>
          <a:lstStyle/>
          <a:p>
            <a:r>
              <a:rPr lang="fr-FR" sz="1600" dirty="0"/>
              <a:t>Cartes de déconnexion</a:t>
            </a:r>
          </a:p>
        </p:txBody>
      </p:sp>
      <p:sp>
        <p:nvSpPr>
          <p:cNvPr id="32" name="ZoneTexte 31">
            <a:extLst>
              <a:ext uri="{FF2B5EF4-FFF2-40B4-BE49-F238E27FC236}">
                <a16:creationId xmlns:a16="http://schemas.microsoft.com/office/drawing/2014/main" id="{AA59F880-968B-A142-A7D8-80271CA38B81}"/>
              </a:ext>
            </a:extLst>
          </p:cNvPr>
          <p:cNvSpPr txBox="1"/>
          <p:nvPr/>
        </p:nvSpPr>
        <p:spPr>
          <a:xfrm>
            <a:off x="10527891" y="3530114"/>
            <a:ext cx="1034770" cy="338554"/>
          </a:xfrm>
          <a:prstGeom prst="rect">
            <a:avLst/>
          </a:prstGeom>
          <a:noFill/>
        </p:spPr>
        <p:txBody>
          <a:bodyPr wrap="none" rtlCol="0">
            <a:spAutoFit/>
          </a:bodyPr>
          <a:lstStyle/>
          <a:p>
            <a:r>
              <a:rPr lang="fr-FR" sz="1600" dirty="0"/>
              <a:t>Prédiction</a:t>
            </a:r>
          </a:p>
        </p:txBody>
      </p:sp>
      <p:pic>
        <p:nvPicPr>
          <p:cNvPr id="33" name="Image 16">
            <a:extLst>
              <a:ext uri="{FF2B5EF4-FFF2-40B4-BE49-F238E27FC236}">
                <a16:creationId xmlns:a16="http://schemas.microsoft.com/office/drawing/2014/main" id="{F0CD37CB-29B4-CF47-A08C-76546F0FDAA5}"/>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64449" b="20192"/>
          <a:stretch/>
        </p:blipFill>
        <p:spPr bwMode="auto">
          <a:xfrm>
            <a:off x="9396372" y="1700810"/>
            <a:ext cx="554811" cy="17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DE197E3B-9249-8246-8D17-156EBFCDE34D}"/>
              </a:ext>
            </a:extLst>
          </p:cNvPr>
          <p:cNvSpPr txBox="1"/>
          <p:nvPr/>
        </p:nvSpPr>
        <p:spPr>
          <a:xfrm>
            <a:off x="698443" y="4179626"/>
            <a:ext cx="1822935" cy="338554"/>
          </a:xfrm>
          <a:prstGeom prst="rect">
            <a:avLst/>
          </a:prstGeom>
          <a:noFill/>
        </p:spPr>
        <p:txBody>
          <a:bodyPr wrap="none" rtlCol="0">
            <a:spAutoFit/>
          </a:bodyPr>
          <a:lstStyle/>
          <a:p>
            <a:r>
              <a:rPr lang="fr-FR" sz="1600" dirty="0"/>
              <a:t>4 bases de données</a:t>
            </a:r>
          </a:p>
        </p:txBody>
      </p:sp>
      <p:sp>
        <p:nvSpPr>
          <p:cNvPr id="9" name="ZoneTexte 8">
            <a:extLst>
              <a:ext uri="{FF2B5EF4-FFF2-40B4-BE49-F238E27FC236}">
                <a16:creationId xmlns:a16="http://schemas.microsoft.com/office/drawing/2014/main" id="{262E76B9-DF09-464B-921C-D7F3C9F9315E}"/>
              </a:ext>
            </a:extLst>
          </p:cNvPr>
          <p:cNvSpPr txBox="1"/>
          <p:nvPr/>
        </p:nvSpPr>
        <p:spPr>
          <a:xfrm>
            <a:off x="2384043" y="3166090"/>
            <a:ext cx="708848" cy="276999"/>
          </a:xfrm>
          <a:prstGeom prst="rect">
            <a:avLst/>
          </a:prstGeom>
          <a:noFill/>
        </p:spPr>
        <p:txBody>
          <a:bodyPr wrap="none" rtlCol="0">
            <a:spAutoFit/>
          </a:bodyPr>
          <a:lstStyle/>
          <a:p>
            <a:r>
              <a:rPr lang="fr-FR" sz="1200" dirty="0">
                <a:solidFill>
                  <a:srgbClr val="0070C0"/>
                </a:solidFill>
              </a:rPr>
              <a:t>DOBRAS</a:t>
            </a:r>
          </a:p>
        </p:txBody>
      </p:sp>
      <p:sp>
        <p:nvSpPr>
          <p:cNvPr id="34" name="ZoneTexte 33">
            <a:extLst>
              <a:ext uri="{FF2B5EF4-FFF2-40B4-BE49-F238E27FC236}">
                <a16:creationId xmlns:a16="http://schemas.microsoft.com/office/drawing/2014/main" id="{F6C33AE5-F979-4A46-A8FF-F086D81CE183}"/>
              </a:ext>
            </a:extLst>
          </p:cNvPr>
          <p:cNvSpPr txBox="1"/>
          <p:nvPr/>
        </p:nvSpPr>
        <p:spPr>
          <a:xfrm>
            <a:off x="0" y="2641201"/>
            <a:ext cx="967509" cy="276999"/>
          </a:xfrm>
          <a:prstGeom prst="rect">
            <a:avLst/>
          </a:prstGeom>
          <a:noFill/>
        </p:spPr>
        <p:txBody>
          <a:bodyPr wrap="none" rtlCol="0">
            <a:spAutoFit/>
          </a:bodyPr>
          <a:lstStyle/>
          <a:p>
            <a:r>
              <a:rPr lang="fr-FR" sz="1200" dirty="0">
                <a:solidFill>
                  <a:srgbClr val="0070C0"/>
                </a:solidFill>
              </a:rPr>
              <a:t>AVC POSTIM</a:t>
            </a:r>
          </a:p>
        </p:txBody>
      </p:sp>
      <p:sp>
        <p:nvSpPr>
          <p:cNvPr id="35" name="ZoneTexte 34">
            <a:extLst>
              <a:ext uri="{FF2B5EF4-FFF2-40B4-BE49-F238E27FC236}">
                <a16:creationId xmlns:a16="http://schemas.microsoft.com/office/drawing/2014/main" id="{8991545D-DC10-0448-A545-5F7DC1B6DE34}"/>
              </a:ext>
            </a:extLst>
          </p:cNvPr>
          <p:cNvSpPr txBox="1"/>
          <p:nvPr/>
        </p:nvSpPr>
        <p:spPr>
          <a:xfrm>
            <a:off x="698443" y="1989998"/>
            <a:ext cx="970843" cy="276999"/>
          </a:xfrm>
          <a:prstGeom prst="rect">
            <a:avLst/>
          </a:prstGeom>
          <a:noFill/>
        </p:spPr>
        <p:txBody>
          <a:bodyPr wrap="none" rtlCol="0">
            <a:spAutoFit/>
          </a:bodyPr>
          <a:lstStyle/>
          <a:p>
            <a:r>
              <a:rPr lang="fr-FR" sz="1200" dirty="0">
                <a:solidFill>
                  <a:srgbClr val="0070C0"/>
                </a:solidFill>
              </a:rPr>
              <a:t>STROKEDEM</a:t>
            </a:r>
          </a:p>
        </p:txBody>
      </p:sp>
      <p:sp>
        <p:nvSpPr>
          <p:cNvPr id="36" name="ZoneTexte 35">
            <a:extLst>
              <a:ext uri="{FF2B5EF4-FFF2-40B4-BE49-F238E27FC236}">
                <a16:creationId xmlns:a16="http://schemas.microsoft.com/office/drawing/2014/main" id="{229C22F0-3795-E947-9395-BCA4F2F81E1E}"/>
              </a:ext>
            </a:extLst>
          </p:cNvPr>
          <p:cNvSpPr txBox="1"/>
          <p:nvPr/>
        </p:nvSpPr>
        <p:spPr>
          <a:xfrm>
            <a:off x="1739422" y="1958638"/>
            <a:ext cx="653064" cy="276999"/>
          </a:xfrm>
          <a:prstGeom prst="rect">
            <a:avLst/>
          </a:prstGeom>
          <a:noFill/>
        </p:spPr>
        <p:txBody>
          <a:bodyPr wrap="none" rtlCol="0">
            <a:spAutoFit/>
          </a:bodyPr>
          <a:lstStyle/>
          <a:p>
            <a:r>
              <a:rPr lang="fr-FR" sz="1200" dirty="0" err="1">
                <a:solidFill>
                  <a:srgbClr val="0070C0"/>
                </a:solidFill>
              </a:rPr>
              <a:t>AVCcog</a:t>
            </a:r>
            <a:endParaRPr lang="fr-FR" sz="1200" dirty="0">
              <a:solidFill>
                <a:srgbClr val="0070C0"/>
              </a:solidFill>
            </a:endParaRPr>
          </a:p>
        </p:txBody>
      </p:sp>
      <p:pic>
        <p:nvPicPr>
          <p:cNvPr id="10" name="Image 9">
            <a:extLst>
              <a:ext uri="{FF2B5EF4-FFF2-40B4-BE49-F238E27FC236}">
                <a16:creationId xmlns:a16="http://schemas.microsoft.com/office/drawing/2014/main" id="{5B1F2AC1-96A3-D343-913C-29A7AFB4FF3E}"/>
              </a:ext>
            </a:extLst>
          </p:cNvPr>
          <p:cNvPicPr>
            <a:picLocks noChangeAspect="1"/>
          </p:cNvPicPr>
          <p:nvPr/>
        </p:nvPicPr>
        <p:blipFill>
          <a:blip r:embed="rId13"/>
          <a:stretch>
            <a:fillRect/>
          </a:stretch>
        </p:blipFill>
        <p:spPr>
          <a:xfrm>
            <a:off x="3813379" y="4216850"/>
            <a:ext cx="1825419" cy="801962"/>
          </a:xfrm>
          <a:prstGeom prst="rect">
            <a:avLst/>
          </a:prstGeom>
        </p:spPr>
      </p:pic>
      <p:pic>
        <p:nvPicPr>
          <p:cNvPr id="11" name="Image 10">
            <a:extLst>
              <a:ext uri="{FF2B5EF4-FFF2-40B4-BE49-F238E27FC236}">
                <a16:creationId xmlns:a16="http://schemas.microsoft.com/office/drawing/2014/main" id="{E5F48234-D172-F94B-95BB-B13369F47F33}"/>
              </a:ext>
            </a:extLst>
          </p:cNvPr>
          <p:cNvPicPr>
            <a:picLocks noChangeAspect="1"/>
          </p:cNvPicPr>
          <p:nvPr/>
        </p:nvPicPr>
        <p:blipFill rotWithShape="1">
          <a:blip r:embed="rId14"/>
          <a:srcRect t="8153" r="33615" b="25241"/>
          <a:stretch/>
        </p:blipFill>
        <p:spPr>
          <a:xfrm>
            <a:off x="3897153" y="5209965"/>
            <a:ext cx="1616012" cy="798024"/>
          </a:xfrm>
          <a:prstGeom prst="rect">
            <a:avLst/>
          </a:prstGeom>
        </p:spPr>
      </p:pic>
      <p:sp>
        <p:nvSpPr>
          <p:cNvPr id="37" name="ZoneTexte 36">
            <a:extLst>
              <a:ext uri="{FF2B5EF4-FFF2-40B4-BE49-F238E27FC236}">
                <a16:creationId xmlns:a16="http://schemas.microsoft.com/office/drawing/2014/main" id="{EB6D0961-F0E7-4D4C-94A0-DCB9612A19D7}"/>
              </a:ext>
            </a:extLst>
          </p:cNvPr>
          <p:cNvSpPr txBox="1"/>
          <p:nvPr/>
        </p:nvSpPr>
        <p:spPr>
          <a:xfrm>
            <a:off x="6520960" y="4266148"/>
            <a:ext cx="5560863" cy="1815882"/>
          </a:xfrm>
          <a:prstGeom prst="rect">
            <a:avLst/>
          </a:prstGeom>
          <a:noFill/>
          <a:ln w="28575">
            <a:solidFill>
              <a:srgbClr val="0070C0"/>
            </a:solidFill>
          </a:ln>
        </p:spPr>
        <p:txBody>
          <a:bodyPr wrap="square" rtlCol="0">
            <a:spAutoFit/>
          </a:bodyPr>
          <a:lstStyle/>
          <a:p>
            <a:r>
              <a:rPr lang="fr-FR" sz="1600" b="1" dirty="0">
                <a:solidFill>
                  <a:srgbClr val="0070C0"/>
                </a:solidFill>
              </a:rPr>
              <a:t>Améliorer la prédiction des troubles cognitifs post-</a:t>
            </a:r>
            <a:r>
              <a:rPr lang="fr-FR" sz="1600" b="1" dirty="0" err="1">
                <a:solidFill>
                  <a:srgbClr val="0070C0"/>
                </a:solidFill>
              </a:rPr>
              <a:t>cérébrolésion</a:t>
            </a:r>
            <a:endParaRPr lang="fr-FR" sz="1600" b="1" dirty="0">
              <a:solidFill>
                <a:srgbClr val="0070C0"/>
              </a:solidFill>
            </a:endParaRPr>
          </a:p>
          <a:p>
            <a:endParaRPr lang="fr-FR" sz="1600" b="1" dirty="0">
              <a:solidFill>
                <a:srgbClr val="0070C0"/>
              </a:solidFill>
            </a:endParaRPr>
          </a:p>
          <a:p>
            <a:r>
              <a:rPr lang="fr-FR" sz="1600" b="1" dirty="0">
                <a:solidFill>
                  <a:srgbClr val="0070C0"/>
                </a:solidFill>
              </a:rPr>
              <a:t>Liens avec les outils d’intelligence artificielle</a:t>
            </a:r>
          </a:p>
          <a:p>
            <a:endParaRPr lang="fr-FR" sz="1600" b="1" dirty="0">
              <a:solidFill>
                <a:srgbClr val="0070C0"/>
              </a:solidFill>
            </a:endParaRPr>
          </a:p>
          <a:p>
            <a:r>
              <a:rPr lang="fr-FR" sz="1600" b="1" dirty="0">
                <a:solidFill>
                  <a:srgbClr val="0070C0"/>
                </a:solidFill>
              </a:rPr>
              <a:t>Fournir une solution libre d’accès d’aide à la stratification du risque d’occurrence de troubles cognitifs utilisable en clinique</a:t>
            </a:r>
          </a:p>
        </p:txBody>
      </p:sp>
      <p:pic>
        <p:nvPicPr>
          <p:cNvPr id="1026" name="Image 10">
            <a:extLst>
              <a:ext uri="{FF2B5EF4-FFF2-40B4-BE49-F238E27FC236}">
                <a16:creationId xmlns:a16="http://schemas.microsoft.com/office/drawing/2014/main" id="{0FB0FA30-C3BD-5742-9618-B864038234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51733"/>
          <a:stretch>
            <a:fillRect/>
          </a:stretch>
        </p:blipFill>
        <p:spPr bwMode="auto">
          <a:xfrm>
            <a:off x="3875815" y="1622948"/>
            <a:ext cx="2047317" cy="201629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1">
            <a:extLst>
              <a:ext uri="{FF2B5EF4-FFF2-40B4-BE49-F238E27FC236}">
                <a16:creationId xmlns:a16="http://schemas.microsoft.com/office/drawing/2014/main" id="{71880C0A-4924-E744-8797-47CFD0EA20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49583"/>
          <a:stretch>
            <a:fillRect/>
          </a:stretch>
        </p:blipFill>
        <p:spPr bwMode="auto">
          <a:xfrm>
            <a:off x="7031768" y="1658336"/>
            <a:ext cx="1874395" cy="193119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
            <a:extLst>
              <a:ext uri="{FF2B5EF4-FFF2-40B4-BE49-F238E27FC236}">
                <a16:creationId xmlns:a16="http://schemas.microsoft.com/office/drawing/2014/main" id="{A3510DD4-8FA4-1140-AA74-851F062EF96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9" name="Rectangle 4">
            <a:extLst>
              <a:ext uri="{FF2B5EF4-FFF2-40B4-BE49-F238E27FC236}">
                <a16:creationId xmlns:a16="http://schemas.microsoft.com/office/drawing/2014/main" id="{8CF56498-28C6-7347-BDBE-4E31E544E6AA}"/>
              </a:ext>
            </a:extLst>
          </p:cNvPr>
          <p:cNvSpPr>
            <a:spLocks noChangeArrowheads="1"/>
          </p:cNvSpPr>
          <p:nvPr/>
        </p:nvSpPr>
        <p:spPr bwMode="auto">
          <a:xfrm>
            <a:off x="0" y="383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42" name="Image 16">
            <a:extLst>
              <a:ext uri="{FF2B5EF4-FFF2-40B4-BE49-F238E27FC236}">
                <a16:creationId xmlns:a16="http://schemas.microsoft.com/office/drawing/2014/main" id="{B0025553-892D-F044-B5AA-91F7C0D3392D}"/>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64449" b="20192"/>
          <a:stretch/>
        </p:blipFill>
        <p:spPr bwMode="auto">
          <a:xfrm>
            <a:off x="5966149" y="1729682"/>
            <a:ext cx="554811" cy="17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oneTexte 39">
            <a:extLst>
              <a:ext uri="{FF2B5EF4-FFF2-40B4-BE49-F238E27FC236}">
                <a16:creationId xmlns:a16="http://schemas.microsoft.com/office/drawing/2014/main" id="{8F6C4FC8-ABBB-0045-A46D-FFC681FF7C57}"/>
              </a:ext>
            </a:extLst>
          </p:cNvPr>
          <p:cNvSpPr txBox="1"/>
          <p:nvPr/>
        </p:nvSpPr>
        <p:spPr>
          <a:xfrm>
            <a:off x="667839" y="3545502"/>
            <a:ext cx="881139" cy="307777"/>
          </a:xfrm>
          <a:prstGeom prst="rect">
            <a:avLst/>
          </a:prstGeom>
          <a:noFill/>
        </p:spPr>
        <p:txBody>
          <a:bodyPr wrap="none" rtlCol="0">
            <a:spAutoFit/>
          </a:bodyPr>
          <a:lstStyle/>
          <a:p>
            <a:r>
              <a:rPr lang="fr-FR" sz="1400" dirty="0"/>
              <a:t>Bordeaux</a:t>
            </a:r>
          </a:p>
        </p:txBody>
      </p:sp>
      <p:pic>
        <p:nvPicPr>
          <p:cNvPr id="45" name="Audio 44">
            <a:hlinkClick r:id="" action="ppaction://media"/>
            <a:extLst>
              <a:ext uri="{FF2B5EF4-FFF2-40B4-BE49-F238E27FC236}">
                <a16:creationId xmlns:a16="http://schemas.microsoft.com/office/drawing/2014/main" id="{CDD3AF3E-777B-D046-B300-0CB116798C2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10225380"/>
      </p:ext>
    </p:extLst>
  </p:cSld>
  <p:clrMapOvr>
    <a:masterClrMapping/>
  </p:clrMapOvr>
  <mc:AlternateContent xmlns:mc="http://schemas.openxmlformats.org/markup-compatibility/2006" xmlns:p14="http://schemas.microsoft.com/office/powerpoint/2010/main">
    <mc:Choice Requires="p14">
      <p:transition spd="slow" p14:dur="2000" advTm="88075"/>
    </mc:Choice>
    <mc:Fallback xmlns="">
      <p:transition spd="slow" advTm="8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5"/>
                </p:tgtEl>
              </p:cMediaNode>
            </p:audio>
          </p:childTnLst>
        </p:cTn>
      </p:par>
    </p:tnLst>
    <p:bldLst>
      <p:bldP spid="6" grpId="0"/>
      <p:bldP spid="31" grpId="0"/>
      <p:bldP spid="32" grpId="0"/>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bandeau2.png"/>
          <p:cNvPicPr>
            <a:picLocks noChangeAspect="1"/>
          </p:cNvPicPr>
          <p:nvPr/>
        </p:nvPicPr>
        <p:blipFill>
          <a:blip r:embed="rId5" cstate="print"/>
          <a:stretch>
            <a:fillRect/>
          </a:stretch>
        </p:blipFill>
        <p:spPr>
          <a:xfrm>
            <a:off x="0" y="0"/>
            <a:ext cx="12190993" cy="2285811"/>
          </a:xfrm>
          <a:prstGeom prst="rect">
            <a:avLst/>
          </a:prstGeom>
        </p:spPr>
      </p:pic>
      <p:sp>
        <p:nvSpPr>
          <p:cNvPr id="3" name="Sous-titre 2">
            <a:extLst>
              <a:ext uri="{FF2B5EF4-FFF2-40B4-BE49-F238E27FC236}">
                <a16:creationId xmlns:a16="http://schemas.microsoft.com/office/drawing/2014/main" id="{4124405E-04CB-4B07-8A9E-F4802F1EA1F1}"/>
              </a:ext>
            </a:extLst>
          </p:cNvPr>
          <p:cNvSpPr>
            <a:spLocks noGrp="1"/>
          </p:cNvSpPr>
          <p:nvPr>
            <p:ph type="subTitle" idx="1"/>
          </p:nvPr>
        </p:nvSpPr>
        <p:spPr>
          <a:xfrm>
            <a:off x="252246" y="3939092"/>
            <a:ext cx="11687504" cy="1700213"/>
          </a:xfrm>
          <a:ln>
            <a:solidFill>
              <a:srgbClr val="7030A0"/>
            </a:solidFill>
          </a:ln>
        </p:spPr>
        <p:txBody>
          <a:bodyPr>
            <a:normAutofit/>
          </a:bodyPr>
          <a:lstStyle/>
          <a:p>
            <a:r>
              <a:rPr lang="fr-FR" sz="2600" b="1" dirty="0">
                <a:solidFill>
                  <a:srgbClr val="0070C0"/>
                </a:solidFill>
              </a:rPr>
              <a:t/>
            </a:r>
            <a:br>
              <a:rPr lang="fr-FR" sz="2600" b="1" dirty="0">
                <a:solidFill>
                  <a:srgbClr val="0070C0"/>
                </a:solidFill>
              </a:rPr>
            </a:br>
            <a:r>
              <a:rPr lang="fr-FR" sz="4400" b="1" dirty="0">
                <a:solidFill>
                  <a:srgbClr val="7030A0"/>
                </a:solidFill>
                <a:latin typeface="+mj-lt"/>
              </a:rPr>
              <a:t>Merci !</a:t>
            </a:r>
          </a:p>
          <a:p>
            <a:endParaRPr lang="fr-FR" b="1" dirty="0">
              <a:solidFill>
                <a:srgbClr val="0070C0"/>
              </a:solidFill>
            </a:endParaRPr>
          </a:p>
          <a:p>
            <a:endParaRPr lang="fr-FR" b="1" dirty="0">
              <a:solidFill>
                <a:srgbClr val="0070C0"/>
              </a:solidFill>
            </a:endParaRPr>
          </a:p>
        </p:txBody>
      </p:sp>
      <p:pic>
        <p:nvPicPr>
          <p:cNvPr id="13" name="Image 12">
            <a:extLst>
              <a:ext uri="{FF2B5EF4-FFF2-40B4-BE49-F238E27FC236}">
                <a16:creationId xmlns:a16="http://schemas.microsoft.com/office/drawing/2014/main" id="{7D2E50EF-BD4C-4169-B492-7EF2B7EAFDB8}"/>
              </a:ext>
            </a:extLst>
          </p:cNvPr>
          <p:cNvPicPr>
            <a:picLocks noChangeAspect="1"/>
          </p:cNvPicPr>
          <p:nvPr/>
        </p:nvPicPr>
        <p:blipFill>
          <a:blip r:embed="rId6" cstate="print"/>
          <a:srcRect/>
          <a:stretch>
            <a:fillRect/>
          </a:stretch>
        </p:blipFill>
        <p:spPr bwMode="auto">
          <a:xfrm>
            <a:off x="9595945" y="5791619"/>
            <a:ext cx="1945185" cy="776993"/>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dirty="0"/>
              <a:t>SOFMER - Lille - 2021</a:t>
            </a:r>
          </a:p>
        </p:txBody>
      </p:sp>
      <p:sp>
        <p:nvSpPr>
          <p:cNvPr id="2" name="Titre 1">
            <a:extLst>
              <a:ext uri="{FF2B5EF4-FFF2-40B4-BE49-F238E27FC236}">
                <a16:creationId xmlns:a16="http://schemas.microsoft.com/office/drawing/2014/main" id="{42D91982-289D-41EF-81D7-960CA0205AB2}"/>
              </a:ext>
            </a:extLst>
          </p:cNvPr>
          <p:cNvSpPr>
            <a:spLocks noGrp="1"/>
          </p:cNvSpPr>
          <p:nvPr>
            <p:ph type="ctrTitle"/>
          </p:nvPr>
        </p:nvSpPr>
        <p:spPr>
          <a:xfrm>
            <a:off x="247426" y="1722690"/>
            <a:ext cx="11693562" cy="2141099"/>
          </a:xfrm>
        </p:spPr>
        <p:txBody>
          <a:bodyPr>
            <a:normAutofit/>
          </a:bodyPr>
          <a:lstStyle/>
          <a:p>
            <a:r>
              <a:rPr lang="fr-FR" sz="2800" b="1" dirty="0">
                <a:solidFill>
                  <a:srgbClr val="7030A0"/>
                </a:solidFill>
              </a:rPr>
              <a:t>Bourse de Mobilité en MPR SOFMER </a:t>
            </a:r>
            <a:r>
              <a:rPr lang="fr-FR" sz="3200" b="1" dirty="0">
                <a:solidFill>
                  <a:srgbClr val="7030A0"/>
                </a:solidFill>
              </a:rPr>
              <a:t/>
            </a:r>
            <a:br>
              <a:rPr lang="fr-FR" sz="3200" b="1" dirty="0">
                <a:solidFill>
                  <a:srgbClr val="7030A0"/>
                </a:solidFill>
              </a:rPr>
            </a:br>
            <a:r>
              <a:rPr lang="fr-FR" sz="2800" b="1" dirty="0">
                <a:solidFill>
                  <a:srgbClr val="7030A0"/>
                </a:solidFill>
              </a:rPr>
              <a:t>Lauréat 2021</a:t>
            </a:r>
            <a:r>
              <a:rPr lang="fr-FR" sz="2400" b="1" dirty="0">
                <a:solidFill>
                  <a:srgbClr val="7030A0"/>
                </a:solidFill>
              </a:rPr>
              <a:t/>
            </a:r>
            <a:br>
              <a:rPr lang="fr-FR" sz="2400" b="1" dirty="0">
                <a:solidFill>
                  <a:srgbClr val="7030A0"/>
                </a:solidFill>
              </a:rPr>
            </a:br>
            <a:r>
              <a:rPr lang="fr-FR" sz="4000" b="1" dirty="0">
                <a:solidFill>
                  <a:srgbClr val="7030A0"/>
                </a:solidFill>
              </a:rPr>
              <a:t>Etienne ALLART- CHU de Lille</a:t>
            </a:r>
          </a:p>
        </p:txBody>
      </p:sp>
      <p:pic>
        <p:nvPicPr>
          <p:cNvPr id="5" name="Image 4">
            <a:extLst>
              <a:ext uri="{FF2B5EF4-FFF2-40B4-BE49-F238E27FC236}">
                <a16:creationId xmlns:a16="http://schemas.microsoft.com/office/drawing/2014/main" id="{B555F2AD-59F7-CC47-AFFD-39A69E4B4978}"/>
              </a:ext>
            </a:extLst>
          </p:cNvPr>
          <p:cNvPicPr>
            <a:picLocks noChangeAspect="1"/>
          </p:cNvPicPr>
          <p:nvPr/>
        </p:nvPicPr>
        <p:blipFill>
          <a:blip r:embed="rId7"/>
          <a:stretch>
            <a:fillRect/>
          </a:stretch>
        </p:blipFill>
        <p:spPr>
          <a:xfrm>
            <a:off x="678873" y="4347458"/>
            <a:ext cx="1046450" cy="1151095"/>
          </a:xfrm>
          <a:prstGeom prst="rect">
            <a:avLst/>
          </a:prstGeom>
        </p:spPr>
      </p:pic>
      <p:pic>
        <p:nvPicPr>
          <p:cNvPr id="6" name="Image 5">
            <a:extLst>
              <a:ext uri="{FF2B5EF4-FFF2-40B4-BE49-F238E27FC236}">
                <a16:creationId xmlns:a16="http://schemas.microsoft.com/office/drawing/2014/main" id="{67A6DD6E-CD12-D240-A2C5-90CB11FF4FB1}"/>
              </a:ext>
            </a:extLst>
          </p:cNvPr>
          <p:cNvPicPr>
            <a:picLocks noChangeAspect="1"/>
          </p:cNvPicPr>
          <p:nvPr/>
        </p:nvPicPr>
        <p:blipFill>
          <a:blip r:embed="rId8"/>
          <a:stretch>
            <a:fillRect/>
          </a:stretch>
        </p:blipFill>
        <p:spPr>
          <a:xfrm>
            <a:off x="10363200" y="4040941"/>
            <a:ext cx="1457613" cy="1457613"/>
          </a:xfrm>
          <a:prstGeom prst="rect">
            <a:avLst/>
          </a:prstGeom>
        </p:spPr>
      </p:pic>
      <p:pic>
        <p:nvPicPr>
          <p:cNvPr id="7" name="Image 6">
            <a:extLst>
              <a:ext uri="{FF2B5EF4-FFF2-40B4-BE49-F238E27FC236}">
                <a16:creationId xmlns:a16="http://schemas.microsoft.com/office/drawing/2014/main" id="{066E8F0D-4F20-1E4C-8DBC-E1CB560E8027}"/>
              </a:ext>
            </a:extLst>
          </p:cNvPr>
          <p:cNvPicPr>
            <a:picLocks noChangeAspect="1"/>
          </p:cNvPicPr>
          <p:nvPr/>
        </p:nvPicPr>
        <p:blipFill>
          <a:blip r:embed="rId9"/>
          <a:stretch>
            <a:fillRect/>
          </a:stretch>
        </p:blipFill>
        <p:spPr>
          <a:xfrm>
            <a:off x="1901528" y="4043493"/>
            <a:ext cx="1233056" cy="1491410"/>
          </a:xfrm>
          <a:prstGeom prst="rect">
            <a:avLst/>
          </a:prstGeom>
        </p:spPr>
      </p:pic>
      <p:pic>
        <p:nvPicPr>
          <p:cNvPr id="9" name="Image 8">
            <a:extLst>
              <a:ext uri="{FF2B5EF4-FFF2-40B4-BE49-F238E27FC236}">
                <a16:creationId xmlns:a16="http://schemas.microsoft.com/office/drawing/2014/main" id="{5BF6069B-91D4-934C-9001-4E5E71C77DFB}"/>
              </a:ext>
            </a:extLst>
          </p:cNvPr>
          <p:cNvPicPr>
            <a:picLocks noChangeAspect="1"/>
          </p:cNvPicPr>
          <p:nvPr/>
        </p:nvPicPr>
        <p:blipFill>
          <a:blip r:embed="rId10"/>
          <a:stretch>
            <a:fillRect/>
          </a:stretch>
        </p:blipFill>
        <p:spPr>
          <a:xfrm>
            <a:off x="8666599" y="4071523"/>
            <a:ext cx="1457613" cy="1457613"/>
          </a:xfrm>
          <a:prstGeom prst="rect">
            <a:avLst/>
          </a:prstGeom>
        </p:spPr>
      </p:pic>
      <p:sp>
        <p:nvSpPr>
          <p:cNvPr id="10" name="ZoneTexte 9">
            <a:extLst>
              <a:ext uri="{FF2B5EF4-FFF2-40B4-BE49-F238E27FC236}">
                <a16:creationId xmlns:a16="http://schemas.microsoft.com/office/drawing/2014/main" id="{1ACF281F-0518-8D4E-8F3D-E40A80649423}"/>
              </a:ext>
            </a:extLst>
          </p:cNvPr>
          <p:cNvSpPr txBox="1"/>
          <p:nvPr/>
        </p:nvSpPr>
        <p:spPr>
          <a:xfrm>
            <a:off x="2743930" y="4008501"/>
            <a:ext cx="300082" cy="369332"/>
          </a:xfrm>
          <a:prstGeom prst="rect">
            <a:avLst/>
          </a:prstGeom>
          <a:noFill/>
        </p:spPr>
        <p:txBody>
          <a:bodyPr wrap="none" rtlCol="0">
            <a:spAutoFit/>
          </a:bodyPr>
          <a:lstStyle/>
          <a:p>
            <a:r>
              <a:rPr lang="fr-FR" dirty="0"/>
              <a:t>*</a:t>
            </a:r>
          </a:p>
        </p:txBody>
      </p:sp>
      <p:sp>
        <p:nvSpPr>
          <p:cNvPr id="12" name="ZoneTexte 11">
            <a:extLst>
              <a:ext uri="{FF2B5EF4-FFF2-40B4-BE49-F238E27FC236}">
                <a16:creationId xmlns:a16="http://schemas.microsoft.com/office/drawing/2014/main" id="{4EA3DA15-C929-AD41-885A-1D15AA3550D7}"/>
              </a:ext>
            </a:extLst>
          </p:cNvPr>
          <p:cNvSpPr txBox="1"/>
          <p:nvPr/>
        </p:nvSpPr>
        <p:spPr>
          <a:xfrm>
            <a:off x="10122587" y="3961354"/>
            <a:ext cx="300082" cy="369332"/>
          </a:xfrm>
          <a:prstGeom prst="rect">
            <a:avLst/>
          </a:prstGeom>
          <a:noFill/>
        </p:spPr>
        <p:txBody>
          <a:bodyPr wrap="none" rtlCol="0">
            <a:spAutoFit/>
          </a:bodyPr>
          <a:lstStyle/>
          <a:p>
            <a:r>
              <a:rPr lang="fr-FR" dirty="0"/>
              <a:t>*</a:t>
            </a:r>
          </a:p>
        </p:txBody>
      </p:sp>
      <p:sp>
        <p:nvSpPr>
          <p:cNvPr id="14" name="ZoneTexte 13">
            <a:extLst>
              <a:ext uri="{FF2B5EF4-FFF2-40B4-BE49-F238E27FC236}">
                <a16:creationId xmlns:a16="http://schemas.microsoft.com/office/drawing/2014/main" id="{479FA0EC-52F3-3448-8BFE-36E090D13D35}"/>
              </a:ext>
            </a:extLst>
          </p:cNvPr>
          <p:cNvSpPr txBox="1"/>
          <p:nvPr/>
        </p:nvSpPr>
        <p:spPr>
          <a:xfrm>
            <a:off x="204068" y="6389104"/>
            <a:ext cx="1996059" cy="415498"/>
          </a:xfrm>
          <a:prstGeom prst="rect">
            <a:avLst/>
          </a:prstGeom>
          <a:noFill/>
        </p:spPr>
        <p:txBody>
          <a:bodyPr wrap="none" rtlCol="0">
            <a:spAutoFit/>
          </a:bodyPr>
          <a:lstStyle/>
          <a:p>
            <a:r>
              <a:rPr lang="fr-FR" sz="1050" dirty="0"/>
              <a:t>* A consommer avec modération</a:t>
            </a:r>
          </a:p>
          <a:p>
            <a:r>
              <a:rPr lang="fr-FR" sz="1050" dirty="0"/>
              <a:t>** A exprimer sans modération</a:t>
            </a:r>
          </a:p>
        </p:txBody>
      </p:sp>
      <p:sp>
        <p:nvSpPr>
          <p:cNvPr id="11" name="ZoneTexte 10">
            <a:extLst>
              <a:ext uri="{FF2B5EF4-FFF2-40B4-BE49-F238E27FC236}">
                <a16:creationId xmlns:a16="http://schemas.microsoft.com/office/drawing/2014/main" id="{09883773-AD9B-A745-8017-C3E2F299E09D}"/>
              </a:ext>
            </a:extLst>
          </p:cNvPr>
          <p:cNvSpPr txBox="1"/>
          <p:nvPr/>
        </p:nvSpPr>
        <p:spPr>
          <a:xfrm>
            <a:off x="882251" y="4016863"/>
            <a:ext cx="647934" cy="369332"/>
          </a:xfrm>
          <a:prstGeom prst="rect">
            <a:avLst/>
          </a:prstGeom>
          <a:noFill/>
        </p:spPr>
        <p:txBody>
          <a:bodyPr wrap="none" rtlCol="0">
            <a:spAutoFit/>
          </a:bodyPr>
          <a:lstStyle/>
          <a:p>
            <a:r>
              <a:rPr lang="fr-FR" b="1" dirty="0"/>
              <a:t>LILLE</a:t>
            </a:r>
          </a:p>
        </p:txBody>
      </p:sp>
      <p:sp>
        <p:nvSpPr>
          <p:cNvPr id="15" name="ZoneTexte 14">
            <a:extLst>
              <a:ext uri="{FF2B5EF4-FFF2-40B4-BE49-F238E27FC236}">
                <a16:creationId xmlns:a16="http://schemas.microsoft.com/office/drawing/2014/main" id="{0E241ABA-A08B-4941-80ED-8F2E8A53C5A1}"/>
              </a:ext>
            </a:extLst>
          </p:cNvPr>
          <p:cNvSpPr txBox="1"/>
          <p:nvPr/>
        </p:nvSpPr>
        <p:spPr>
          <a:xfrm>
            <a:off x="6912159" y="4191009"/>
            <a:ext cx="415498" cy="369332"/>
          </a:xfrm>
          <a:prstGeom prst="rect">
            <a:avLst/>
          </a:prstGeom>
          <a:noFill/>
        </p:spPr>
        <p:txBody>
          <a:bodyPr wrap="none" rtlCol="0">
            <a:spAutoFit/>
          </a:bodyPr>
          <a:lstStyle/>
          <a:p>
            <a:r>
              <a:rPr lang="fr-FR" dirty="0"/>
              <a:t>**</a:t>
            </a:r>
          </a:p>
        </p:txBody>
      </p:sp>
      <p:pic>
        <p:nvPicPr>
          <p:cNvPr id="19" name="Audio 18">
            <a:hlinkClick r:id="" action="ppaction://media"/>
            <a:extLst>
              <a:ext uri="{FF2B5EF4-FFF2-40B4-BE49-F238E27FC236}">
                <a16:creationId xmlns:a16="http://schemas.microsoft.com/office/drawing/2014/main" id="{3676977F-CC21-B841-9DB0-D84CF9E5A0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3071101"/>
      </p:ext>
    </p:extLst>
  </p:cSld>
  <p:clrMapOvr>
    <a:masterClrMapping/>
  </p:clrMapOvr>
  <mc:AlternateContent xmlns:mc="http://schemas.openxmlformats.org/markup-compatibility/2006" xmlns:p14="http://schemas.microsoft.com/office/powerpoint/2010/main">
    <mc:Choice Requires="p14">
      <p:transition spd="slow" p14:dur="2000" advTm="3492"/>
    </mc:Choice>
    <mc:Fallback xmlns="">
      <p:transition spd="slow" advTm="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1|16.2|10.4"/>
</p:tagLst>
</file>

<file path=ppt/tags/tag2.xml><?xml version="1.0" encoding="utf-8"?>
<p:tagLst xmlns:a="http://schemas.openxmlformats.org/drawingml/2006/main" xmlns:r="http://schemas.openxmlformats.org/officeDocument/2006/relationships" xmlns:p="http://schemas.openxmlformats.org/presentationml/2006/main">
  <p:tag name="TIMING" val="|22.8|5.2|3.1|14.3|15.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402</TotalTime>
  <Words>542</Words>
  <Application>Microsoft Office PowerPoint</Application>
  <PresentationFormat>Grand écran</PresentationFormat>
  <Paragraphs>44</Paragraphs>
  <Slides>4</Slides>
  <Notes>4</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vt:i4>
      </vt:variant>
    </vt:vector>
  </HeadingPairs>
  <TitlesOfParts>
    <vt:vector size="8" baseType="lpstr">
      <vt:lpstr>Arial</vt:lpstr>
      <vt:lpstr>Calibri</vt:lpstr>
      <vt:lpstr>Calibri Light</vt:lpstr>
      <vt:lpstr>Thème Office</vt:lpstr>
      <vt:lpstr>Bourse de Mobilité en MPR SOFMER  Lauréat 2021 Etienne ALLART- CHU de Lille</vt:lpstr>
      <vt:lpstr>Présentation PowerPoint</vt:lpstr>
      <vt:lpstr>Présentation PowerPoint</vt:lpstr>
      <vt:lpstr>Bourse de Mobilité en MPR SOFMER  Lauréat 2021 Etienne ALLART- CHU de Lille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Bourse de Mobilité SOFMER-MERZ Lauréat 2017 François Feuvrier</dc:title>
  <dc:creator>Patricia RIBINIK</dc:creator>
  <cp:lastModifiedBy>SOFMER</cp:lastModifiedBy>
  <cp:revision>114</cp:revision>
  <dcterms:created xsi:type="dcterms:W3CDTF">2017-08-12T07:49:47Z</dcterms:created>
  <dcterms:modified xsi:type="dcterms:W3CDTF">2021-10-06T06:35:45Z</dcterms:modified>
</cp:coreProperties>
</file>